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577" r:id="rId2"/>
    <p:sldId id="612" r:id="rId3"/>
    <p:sldId id="629" r:id="rId4"/>
    <p:sldId id="630" r:id="rId5"/>
    <p:sldId id="631" r:id="rId6"/>
    <p:sldId id="599" r:id="rId7"/>
    <p:sldId id="492" r:id="rId8"/>
    <p:sldId id="490" r:id="rId9"/>
    <p:sldId id="493" r:id="rId10"/>
    <p:sldId id="613" r:id="rId11"/>
    <p:sldId id="615" r:id="rId12"/>
    <p:sldId id="597" r:id="rId13"/>
    <p:sldId id="632" r:id="rId14"/>
    <p:sldId id="585" r:id="rId15"/>
    <p:sldId id="587" r:id="rId16"/>
    <p:sldId id="589" r:id="rId17"/>
    <p:sldId id="590" r:id="rId18"/>
    <p:sldId id="546" r:id="rId19"/>
    <p:sldId id="539" r:id="rId20"/>
    <p:sldId id="514" r:id="rId21"/>
    <p:sldId id="515" r:id="rId22"/>
    <p:sldId id="611" r:id="rId23"/>
    <p:sldId id="517" r:id="rId24"/>
    <p:sldId id="591" r:id="rId25"/>
    <p:sldId id="592" r:id="rId26"/>
    <p:sldId id="593" r:id="rId27"/>
    <p:sldId id="594" r:id="rId28"/>
    <p:sldId id="595" r:id="rId29"/>
    <p:sldId id="596" r:id="rId30"/>
    <p:sldId id="620" r:id="rId31"/>
    <p:sldId id="628" r:id="rId32"/>
    <p:sldId id="532" r:id="rId33"/>
    <p:sldId id="574" r:id="rId34"/>
    <p:sldId id="633" r:id="rId35"/>
  </p:sldIdLst>
  <p:sldSz cx="9144000" cy="6858000" type="screen4x3"/>
  <p:notesSz cx="6858000" cy="9144000"/>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7424A"/>
    <a:srgbClr val="A5ACAF"/>
    <a:srgbClr val="C1E2E5"/>
    <a:srgbClr val="7AB800"/>
    <a:srgbClr val="E37222"/>
    <a:srgbClr val="EDEBC4"/>
    <a:srgbClr val="455560"/>
    <a:srgbClr val="FFF6D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7" autoAdjust="0"/>
    <p:restoredTop sz="97459" autoAdjust="0"/>
  </p:normalViewPr>
  <p:slideViewPr>
    <p:cSldViewPr>
      <p:cViewPr>
        <p:scale>
          <a:sx n="70" d="100"/>
          <a:sy n="70" d="100"/>
        </p:scale>
        <p:origin x="-1230" y="-10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6"/>
    </p:cViewPr>
  </p:sorterViewPr>
  <p:notesViewPr>
    <p:cSldViewPr>
      <p:cViewPr varScale="1">
        <p:scale>
          <a:sx n="86" d="100"/>
          <a:sy n="86" d="100"/>
        </p:scale>
        <p:origin x="-312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E0070A4-77B1-4871-AB46-6EE8DD0ED6B9}" type="datetimeFigureOut">
              <a:rPr lang="en-US"/>
              <a:pPr>
                <a:defRPr/>
              </a:pPr>
              <a:t>8/7/2013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0A6D2D4-A1F2-49CA-A754-119B5D6DCC5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D163A42-A6E0-4100-B87E-11BFA9945C45}" type="datetimeFigureOut">
              <a:rPr lang="en-US"/>
              <a:pPr>
                <a:defRPr/>
              </a:pPr>
              <a:t>8/7/2013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8546CAD-1FD6-4EF4-8236-EB9F44BCC45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A6A69E-BC16-4418-9825-06F3C10A1A97}"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3 billion searches a day were done on Google in 2011 - SEOMOZ</a:t>
            </a:r>
          </a:p>
          <a:p>
            <a:pPr>
              <a:spcBef>
                <a:spcPct val="0"/>
              </a:spcBef>
            </a:pPr>
            <a:endParaRPr lang="en-US" smtClean="0"/>
          </a:p>
          <a:p>
            <a:pPr>
              <a:spcBef>
                <a:spcPct val="0"/>
              </a:spcBef>
            </a:pPr>
            <a:r>
              <a:rPr lang="en-US" smtClean="0"/>
              <a:t>17% of searches are done with the intent to find a company that provides a specific product or service - Search Engine Land, 2011 - http://searchengineland.com/local-search-a-multi-site-cross-platform-affair-report-86530</a:t>
            </a:r>
          </a:p>
          <a:p>
            <a:pPr>
              <a:spcBef>
                <a:spcPct val="0"/>
              </a:spcBef>
            </a:pPr>
            <a:endParaRPr lang="en-US" smtClean="0"/>
          </a:p>
          <a:p>
            <a:pPr>
              <a:spcBef>
                <a:spcPct val="0"/>
              </a:spcBef>
            </a:pPr>
            <a:endParaRPr lang="en-US" smtClean="0"/>
          </a:p>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FA620B-1CA7-47E5-ACE6-EF82414FC1D2}"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150F9D-801C-44FB-AA05-862A98613511}"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C5201D-3289-429D-85C1-75589EF067C3}"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A36693-CB13-4B18-9C30-27413CA79B48}"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6B063A-5793-4E85-8CBF-4A4ECE7B8C23}"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DF7200-61B0-475F-823F-BA7B120326BC}"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86EFAF-0D8D-436B-B307-38BD44E9E951}"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24C694-DCCF-43E1-9232-177A4F9FD8A9}" type="slidenum">
              <a:rPr lang="en-US">
                <a:cs typeface="Arial" charset="0"/>
              </a:rPr>
              <a:pPr fontAlgn="base">
                <a:spcBef>
                  <a:spcPct val="0"/>
                </a:spcBef>
                <a:spcAft>
                  <a:spcPct val="0"/>
                </a:spcAft>
              </a:pPr>
              <a:t>27</a:t>
            </a:fld>
            <a:endParaRPr lang="en-US">
              <a:cs typeface="Arial" charset="0"/>
            </a:endParaRPr>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A42EE6-BC36-4AF8-A869-01C01EAD546C}"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556CB9-F6ED-4EDB-BF23-40785F5FA8C1}" type="slidenum">
              <a:rPr lang="en-US">
                <a:cs typeface="Arial" charset="0"/>
              </a:rPr>
              <a:pPr fontAlgn="base">
                <a:spcBef>
                  <a:spcPct val="0"/>
                </a:spcBef>
                <a:spcAft>
                  <a:spcPct val="0"/>
                </a:spcAft>
              </a:pPr>
              <a:t>29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EC5C27-F94C-4F3A-B03D-F079563F7935}"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F1BF5-F3E1-45EC-BAF8-453F208DD845}" type="slidenum">
              <a:rPr lang="en-US">
                <a:cs typeface="Arial" charset="0"/>
              </a:rPr>
              <a:pPr fontAlgn="base">
                <a:spcBef>
                  <a:spcPct val="0"/>
                </a:spcBef>
                <a:spcAft>
                  <a:spcPct val="0"/>
                </a:spcAft>
              </a:pPr>
              <a:t>30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602A8E-5E49-4014-8062-18501074F714}" type="slidenum">
              <a:rPr lang="en-US">
                <a:cs typeface="Arial" charset="0"/>
              </a:rPr>
              <a:pPr fontAlgn="base">
                <a:spcBef>
                  <a:spcPct val="0"/>
                </a:spcBef>
                <a:spcAft>
                  <a:spcPct val="0"/>
                </a:spcAft>
              </a:pPr>
              <a:t>32</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5860D0-B615-4E99-91D4-F709466A84CD}" type="slidenum">
              <a:rPr lang="en-US">
                <a:cs typeface="Arial" charset="0"/>
              </a:rPr>
              <a:pPr fontAlgn="base">
                <a:spcBef>
                  <a:spcPct val="0"/>
                </a:spcBef>
                <a:spcAft>
                  <a:spcPct val="0"/>
                </a:spcAft>
              </a:pPr>
              <a:t>33</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8283AE-EB7F-4B30-BA28-4BBB33CF04EE}"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4E4BAA-F0C7-4BCB-8C3E-AE037465AAC9}"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D14406-260F-4C98-8AF4-A872145D7548}"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905212-6EEC-4AE5-912C-94A5BD9492C5}"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46CD6F-7B0F-4076-9CF8-467695C6E2A7}"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DE4FC5-9DEB-44AE-85B0-104CA3B29EDD}"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E168C3-B9A3-4149-A644-13F6C6121373}"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55560"/>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09243E-A758-4BB0-B94A-07AF112C59DD}" type="datetimeFigureOut">
              <a:rPr lang="en-US"/>
              <a:pPr>
                <a:defRPr/>
              </a:pPr>
              <a:t>8/7/2013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DE576F-6089-4A38-8D70-49F3577949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21A385-5233-482A-B639-8C4FE992ADA2}" type="datetimeFigureOut">
              <a:rPr lang="en-US"/>
              <a:pPr>
                <a:defRPr/>
              </a:pPr>
              <a:t>8/7/2013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FD4565-1D9E-44CE-9479-94487049057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2AD6B3D-59F7-442C-9180-57213EAE10B9}" type="datetime1">
              <a:rPr lang="en-US"/>
              <a:pPr>
                <a:defRPr/>
              </a:pPr>
              <a:t>8/7/2013</a:t>
            </a:fld>
            <a:endParaRPr lang="en-US"/>
          </a:p>
        </p:txBody>
      </p:sp>
      <p:sp>
        <p:nvSpPr>
          <p:cNvPr id="5" name="Footer Placeholder 4"/>
          <p:cNvSpPr>
            <a:spLocks noGrp="1"/>
          </p:cNvSpPr>
          <p:nvPr>
            <p:ph type="ftr" sz="quarter" idx="11"/>
          </p:nvPr>
        </p:nvSpPr>
        <p:spPr/>
        <p:txBody>
          <a:bodyPr/>
          <a:lstStyle>
            <a:lvl1pPr>
              <a:defRPr dirty="0"/>
            </a:lvl1pPr>
          </a:lstStyle>
          <a:p>
            <a:pPr>
              <a:defRPr/>
            </a:pPr>
            <a:r>
              <a:rPr lang="en-US"/>
              <a:t>© 2010 OrangeSoda Inc. All rights reserved.</a:t>
            </a:r>
          </a:p>
        </p:txBody>
      </p:sp>
      <p:sp>
        <p:nvSpPr>
          <p:cNvPr id="6" name="Slide Number Placeholder 5"/>
          <p:cNvSpPr>
            <a:spLocks noGrp="1"/>
          </p:cNvSpPr>
          <p:nvPr>
            <p:ph type="sldNum" sz="quarter" idx="12"/>
          </p:nvPr>
        </p:nvSpPr>
        <p:spPr/>
        <p:txBody>
          <a:bodyPr/>
          <a:lstStyle>
            <a:lvl1pPr>
              <a:defRPr/>
            </a:lvl1pPr>
          </a:lstStyle>
          <a:p>
            <a:pPr>
              <a:defRPr/>
            </a:pPr>
            <a:fld id="{CB720625-E4A8-4410-A71D-BB0A9D08A0E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0" y="0"/>
            <a:ext cx="9144000" cy="914400"/>
          </a:xfrm>
          <a:prstGeom prst="rect">
            <a:avLst/>
          </a:prstGeom>
        </p:spPr>
        <p:txBody>
          <a:bodyPr>
            <a:normAutofit/>
          </a:bodyPr>
          <a:lstStyle>
            <a:lvl1pPr>
              <a:defRPr sz="4000" baseline="0">
                <a:solidFill>
                  <a:schemeClr val="tx1"/>
                </a:solidFill>
                <a:latin typeface="+mn-lt"/>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prstGeom prst="rect">
            <a:avLst/>
          </a:prstGeom>
        </p:spPr>
        <p:txBody>
          <a:bodyPr/>
          <a:lstStyle>
            <a:lvl1pPr>
              <a:defRPr sz="3600" b="1">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CAFC928-FFFF-4E9A-879E-363500F9F1A1}" type="datetimeFigureOut">
              <a:rPr lang="en-US"/>
              <a:pPr>
                <a:defRPr/>
              </a:pPr>
              <a:t>8/7/2013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858748-3850-4DDD-8195-6E1168188C5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03BFF7-C161-4D8F-967A-1A8E184FB697}" type="datetimeFigureOut">
              <a:rPr lang="en-US"/>
              <a:pPr>
                <a:defRPr/>
              </a:pPr>
              <a:t>8/7/2013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A79E881-8046-4B61-849C-60636990B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1036827-B79C-480D-9CC2-7D72286D4011}" type="datetimeFigureOut">
              <a:rPr lang="en-US"/>
              <a:pPr>
                <a:defRPr/>
              </a:pPr>
              <a:t>8/7/2013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8EF7CC-5316-4002-ACA5-600F2C57E8C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EE6ED1-F43A-4128-9019-9732B8C0B115}" type="datetimeFigureOut">
              <a:rPr lang="en-US"/>
              <a:pPr>
                <a:defRPr/>
              </a:pPr>
              <a:t>8/7/2013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10F089-A21F-4DF5-9E96-2631A030741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888EFF-C2B7-4279-A076-77699F0C14AD}" type="datetimeFigureOut">
              <a:rPr lang="en-US"/>
              <a:pPr>
                <a:defRPr/>
              </a:pPr>
              <a:t>8/7/2013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AFA12F-ED19-4847-AE69-8169505FF3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1BF3E4-61E4-4726-AB6E-51CC08D9D88E}" type="datetimeFigureOut">
              <a:rPr lang="en-US"/>
              <a:pPr>
                <a:defRPr/>
              </a:pPr>
              <a:t>8/7/2013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E1CE22-1465-44B6-A030-A2749FF224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SlideMasterBknd.pdf"/>
          <p:cNvPicPr>
            <a:picLocks noChangeAspect="1"/>
          </p:cNvPicPr>
          <p:nvPr userDrawn="1"/>
        </p:nvPicPr>
        <p:blipFill>
          <a:blip r:embed="rId15"/>
          <a:srcRect/>
          <a:stretch>
            <a:fillRect/>
          </a:stretch>
        </p:blipFill>
        <p:spPr bwMode="auto">
          <a:xfrm>
            <a:off x="-76200" y="-57150"/>
            <a:ext cx="9323388" cy="6915150"/>
          </a:xfrm>
          <a:prstGeom prst="rect">
            <a:avLst/>
          </a:prstGeom>
          <a:noFill/>
          <a:ln w="9525">
            <a:noFill/>
            <a:miter lim="800000"/>
            <a:headEnd/>
            <a:tailEnd/>
          </a:ln>
        </p:spPr>
      </p:pic>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4A650DC-20B6-4F00-9B7A-C31E58FB2CF8}" type="datetimeFigureOut">
              <a:rPr lang="en-US"/>
              <a:pPr>
                <a:defRPr/>
              </a:pPr>
              <a:t>8/7/2013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9278C8-25C2-48D3-A5C9-631135C39E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5" r:id="rId12"/>
    <p:sldLayoutId id="2147483666" r:id="rId13"/>
  </p:sldLayoutIdLst>
  <p:timing>
    <p:tnLst>
      <p:par>
        <p:cTn id="1" dur="indefinite" restart="never" nodeType="tmRoot"/>
      </p:par>
    </p:tnLst>
  </p:timing>
  <p:txStyles>
    <p:titleStyle>
      <a:lvl1pPr algn="l" rtl="0" fontAlgn="base">
        <a:spcBef>
          <a:spcPct val="0"/>
        </a:spcBef>
        <a:spcAft>
          <a:spcPct val="0"/>
        </a:spcAft>
        <a:defRPr sz="4000" kern="1200">
          <a:solidFill>
            <a:schemeClr val="tx1"/>
          </a:solidFill>
          <a:latin typeface="Arial" pitchFamily="34" charset="0"/>
          <a:ea typeface="+mj-ea"/>
          <a:cs typeface="Arial" pitchFamily="34" charset="0"/>
        </a:defRPr>
      </a:lvl1pPr>
      <a:lvl2pPr algn="l" rtl="0" fontAlgn="base">
        <a:spcBef>
          <a:spcPct val="0"/>
        </a:spcBef>
        <a:spcAft>
          <a:spcPct val="0"/>
        </a:spcAft>
        <a:defRPr sz="4000">
          <a:solidFill>
            <a:schemeClr val="tx1"/>
          </a:solidFill>
          <a:latin typeface="Arial" charset="0"/>
          <a:cs typeface="Arial" charset="0"/>
        </a:defRPr>
      </a:lvl2pPr>
      <a:lvl3pPr algn="l" rtl="0" fontAlgn="base">
        <a:spcBef>
          <a:spcPct val="0"/>
        </a:spcBef>
        <a:spcAft>
          <a:spcPct val="0"/>
        </a:spcAft>
        <a:defRPr sz="4000">
          <a:solidFill>
            <a:schemeClr val="tx1"/>
          </a:solidFill>
          <a:latin typeface="Arial" charset="0"/>
          <a:cs typeface="Arial" charset="0"/>
        </a:defRPr>
      </a:lvl3pPr>
      <a:lvl4pPr algn="l" rtl="0" fontAlgn="base">
        <a:spcBef>
          <a:spcPct val="0"/>
        </a:spcBef>
        <a:spcAft>
          <a:spcPct val="0"/>
        </a:spcAft>
        <a:defRPr sz="4000">
          <a:solidFill>
            <a:schemeClr val="tx1"/>
          </a:solidFill>
          <a:latin typeface="Arial" charset="0"/>
          <a:cs typeface="Arial" charset="0"/>
        </a:defRPr>
      </a:lvl4pPr>
      <a:lvl5pPr algn="l" rtl="0" fontAlgn="base">
        <a:spcBef>
          <a:spcPct val="0"/>
        </a:spcBef>
        <a:spcAft>
          <a:spcPct val="0"/>
        </a:spcAft>
        <a:defRPr sz="4000">
          <a:solidFill>
            <a:schemeClr val="tx1"/>
          </a:solidFill>
          <a:latin typeface="Arial" charset="0"/>
          <a:cs typeface="Arial" charset="0"/>
        </a:defRPr>
      </a:lvl5pPr>
      <a:lvl6pPr marL="457200" algn="l" rtl="0" fontAlgn="base">
        <a:spcBef>
          <a:spcPct val="0"/>
        </a:spcBef>
        <a:spcAft>
          <a:spcPct val="0"/>
        </a:spcAft>
        <a:defRPr sz="4000">
          <a:solidFill>
            <a:schemeClr val="tx1"/>
          </a:solidFill>
          <a:latin typeface="Arial" charset="0"/>
          <a:cs typeface="Arial" charset="0"/>
        </a:defRPr>
      </a:lvl6pPr>
      <a:lvl7pPr marL="914400" algn="l" rtl="0" fontAlgn="base">
        <a:spcBef>
          <a:spcPct val="0"/>
        </a:spcBef>
        <a:spcAft>
          <a:spcPct val="0"/>
        </a:spcAft>
        <a:defRPr sz="4000">
          <a:solidFill>
            <a:schemeClr val="tx1"/>
          </a:solidFill>
          <a:latin typeface="Arial" charset="0"/>
          <a:cs typeface="Arial" charset="0"/>
        </a:defRPr>
      </a:lvl7pPr>
      <a:lvl8pPr marL="1371600" algn="l" rtl="0" fontAlgn="base">
        <a:spcBef>
          <a:spcPct val="0"/>
        </a:spcBef>
        <a:spcAft>
          <a:spcPct val="0"/>
        </a:spcAft>
        <a:defRPr sz="4000">
          <a:solidFill>
            <a:schemeClr val="tx1"/>
          </a:solidFill>
          <a:latin typeface="Arial" charset="0"/>
          <a:cs typeface="Arial" charset="0"/>
        </a:defRPr>
      </a:lvl8pPr>
      <a:lvl9pPr marL="1828800" algn="l" rtl="0" fontAlgn="base">
        <a:spcBef>
          <a:spcPct val="0"/>
        </a:spcBef>
        <a:spcAft>
          <a:spcPct val="0"/>
        </a:spcAft>
        <a:defRPr sz="4000">
          <a:solidFill>
            <a:schemeClr val="tx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2800" kern="1200">
          <a:solidFill>
            <a:srgbClr val="455560"/>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400" i="1"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3.xml"/><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51.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8.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latin typeface="Arial" charset="0"/>
              <a:cs typeface="Arial" charset="0"/>
            </a:endParaRP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a:p>
        </p:txBody>
      </p:sp>
      <p:pic>
        <p:nvPicPr>
          <p:cNvPr id="17411" name="Picture 13" descr="OpeningScreenUse.jpg"/>
          <p:cNvPicPr>
            <a:picLocks noChangeAspect="1"/>
          </p:cNvPicPr>
          <p:nvPr/>
        </p:nvPicPr>
        <p:blipFill>
          <a:blip r:embed="rId2"/>
          <a:srcRect/>
          <a:stretch>
            <a:fillRect/>
          </a:stretch>
        </p:blipFill>
        <p:spPr bwMode="auto">
          <a:xfrm>
            <a:off x="-76200" y="-106363"/>
            <a:ext cx="9372600" cy="704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bwMode="auto">
          <a:xfrm>
            <a:off x="0" y="0"/>
            <a:ext cx="7467600" cy="990600"/>
          </a:xfrm>
          <a:prstGeom prst="rect">
            <a:avLst/>
          </a:prstGeom>
          <a:noFill/>
          <a:ln>
            <a:miter lim="800000"/>
            <a:headEnd/>
            <a:tailEnd/>
          </a:ln>
        </p:spPr>
        <p:txBody>
          <a:bodyPr anchor="ctr"/>
          <a:lstStyle/>
          <a:p>
            <a:r>
              <a:rPr lang="en-US" b="1" smtClean="0">
                <a:solidFill>
                  <a:schemeClr val="bg2"/>
                </a:solidFill>
                <a:latin typeface="Arial" charset="0"/>
                <a:cs typeface="Arial" charset="0"/>
              </a:rPr>
              <a:t>  </a:t>
            </a:r>
            <a:r>
              <a:rPr lang="en-US" sz="3200" b="1" smtClean="0">
                <a:solidFill>
                  <a:schemeClr val="bg2"/>
                </a:solidFill>
                <a:latin typeface="Arial" charset="0"/>
                <a:cs typeface="Arial" charset="0"/>
              </a:rPr>
              <a:t>Historic Search Marketing</a:t>
            </a:r>
            <a:endParaRPr lang="en-US" sz="3600" b="1" smtClean="0">
              <a:solidFill>
                <a:schemeClr val="bg2"/>
              </a:solidFill>
              <a:latin typeface="Arial" charset="0"/>
              <a:cs typeface="Arial" charset="0"/>
            </a:endParaRPr>
          </a:p>
        </p:txBody>
      </p:sp>
      <p:pic>
        <p:nvPicPr>
          <p:cNvPr id="31746" name="Picture 2"/>
          <p:cNvPicPr>
            <a:picLocks noChangeAspect="1" noChangeArrowheads="1"/>
          </p:cNvPicPr>
          <p:nvPr/>
        </p:nvPicPr>
        <p:blipFill>
          <a:blip r:embed="rId4"/>
          <a:srcRect b="15530"/>
          <a:stretch>
            <a:fillRect/>
          </a:stretch>
        </p:blipFill>
        <p:spPr bwMode="auto">
          <a:xfrm>
            <a:off x="2155825" y="1527175"/>
            <a:ext cx="4549775" cy="3730625"/>
          </a:xfrm>
          <a:prstGeom prst="rect">
            <a:avLst/>
          </a:prstGeom>
          <a:noFill/>
          <a:ln w="9525">
            <a:noFill/>
            <a:miter lim="800000"/>
            <a:headEnd/>
            <a:tailEnd/>
          </a:ln>
        </p:spPr>
      </p:pic>
      <p:sp>
        <p:nvSpPr>
          <p:cNvPr id="31747" name="TextBox 4"/>
          <p:cNvSpPr txBox="1">
            <a:spLocks noChangeArrowheads="1"/>
          </p:cNvSpPr>
          <p:nvPr/>
        </p:nvSpPr>
        <p:spPr bwMode="auto">
          <a:xfrm>
            <a:off x="381000" y="1600200"/>
            <a:ext cx="2133600" cy="369888"/>
          </a:xfrm>
          <a:prstGeom prst="rect">
            <a:avLst/>
          </a:prstGeom>
          <a:noFill/>
          <a:ln w="9525">
            <a:noFill/>
            <a:miter lim="800000"/>
            <a:headEnd/>
            <a:tailEnd/>
          </a:ln>
        </p:spPr>
        <p:txBody>
          <a:bodyPr>
            <a:spAutoFit/>
          </a:bodyPr>
          <a:lstStyle/>
          <a:p>
            <a:r>
              <a:rPr lang="en-US"/>
              <a:t>PPC</a:t>
            </a:r>
          </a:p>
        </p:txBody>
      </p:sp>
      <p:sp>
        <p:nvSpPr>
          <p:cNvPr id="31748" name="TextBox 5"/>
          <p:cNvSpPr txBox="1">
            <a:spLocks noChangeArrowheads="1"/>
          </p:cNvSpPr>
          <p:nvPr/>
        </p:nvSpPr>
        <p:spPr bwMode="auto">
          <a:xfrm>
            <a:off x="381000" y="2971800"/>
            <a:ext cx="2133600" cy="369888"/>
          </a:xfrm>
          <a:prstGeom prst="rect">
            <a:avLst/>
          </a:prstGeom>
          <a:noFill/>
          <a:ln w="9525">
            <a:noFill/>
            <a:miter lim="800000"/>
            <a:headEnd/>
            <a:tailEnd/>
          </a:ln>
        </p:spPr>
        <p:txBody>
          <a:bodyPr>
            <a:spAutoFit/>
          </a:bodyPr>
          <a:lstStyle/>
          <a:p>
            <a:r>
              <a:rPr lang="en-US"/>
              <a:t>Maps</a:t>
            </a:r>
          </a:p>
        </p:txBody>
      </p:sp>
      <p:sp>
        <p:nvSpPr>
          <p:cNvPr id="31749" name="TextBox 6"/>
          <p:cNvSpPr txBox="1">
            <a:spLocks noChangeArrowheads="1"/>
          </p:cNvSpPr>
          <p:nvPr/>
        </p:nvSpPr>
        <p:spPr bwMode="auto">
          <a:xfrm>
            <a:off x="381000" y="4430713"/>
            <a:ext cx="2133600" cy="369887"/>
          </a:xfrm>
          <a:prstGeom prst="rect">
            <a:avLst/>
          </a:prstGeom>
          <a:noFill/>
          <a:ln w="9525">
            <a:noFill/>
            <a:miter lim="800000"/>
            <a:headEnd/>
            <a:tailEnd/>
          </a:ln>
        </p:spPr>
        <p:txBody>
          <a:bodyPr>
            <a:spAutoFit/>
          </a:bodyPr>
          <a:lstStyle/>
          <a:p>
            <a:r>
              <a:rPr lang="en-US"/>
              <a:t>SEO</a:t>
            </a:r>
          </a:p>
        </p:txBody>
      </p:sp>
      <p:sp>
        <p:nvSpPr>
          <p:cNvPr id="8" name="Right Arrow 7"/>
          <p:cNvSpPr/>
          <p:nvPr/>
        </p:nvSpPr>
        <p:spPr>
          <a:xfrm>
            <a:off x="1447800" y="1600200"/>
            <a:ext cx="609600" cy="3048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a:off x="1447800" y="3048000"/>
            <a:ext cx="609600" cy="3048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ight Arrow 9"/>
          <p:cNvSpPr/>
          <p:nvPr/>
        </p:nvSpPr>
        <p:spPr>
          <a:xfrm>
            <a:off x="1447800" y="4495800"/>
            <a:ext cx="609600" cy="3048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53" name="TextBox 12"/>
          <p:cNvSpPr txBox="1">
            <a:spLocks noChangeArrowheads="1"/>
          </p:cNvSpPr>
          <p:nvPr/>
        </p:nvSpPr>
        <p:spPr bwMode="auto">
          <a:xfrm>
            <a:off x="762000" y="5410200"/>
            <a:ext cx="7543800" cy="646113"/>
          </a:xfrm>
          <a:prstGeom prst="rect">
            <a:avLst/>
          </a:prstGeom>
          <a:noFill/>
          <a:ln w="9525">
            <a:noFill/>
            <a:miter lim="800000"/>
            <a:headEnd/>
            <a:tailEnd/>
          </a:ln>
        </p:spPr>
        <p:txBody>
          <a:bodyPr>
            <a:spAutoFit/>
          </a:bodyPr>
          <a:lstStyle/>
          <a:p>
            <a:r>
              <a:rPr lang="en-US" sz="1200"/>
              <a:t>Sections of the SERP are obviously divided. To maximize ones reach, they targeted each section of the SERP individually using an a la carte marketing method. This is when customers pick and choose what products they want.</a:t>
            </a:r>
          </a:p>
        </p:txBody>
      </p:sp>
      <p:sp>
        <p:nvSpPr>
          <p:cNvPr id="14" name="Rectangle 13"/>
          <p:cNvSpPr/>
          <p:nvPr/>
        </p:nvSpPr>
        <p:spPr>
          <a:xfrm>
            <a:off x="2133600" y="1524000"/>
            <a:ext cx="3200400" cy="4572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5475288" y="3581400"/>
            <a:ext cx="1230312" cy="16764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2133600" y="2057400"/>
            <a:ext cx="3200400" cy="2286000"/>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5475288" y="1524000"/>
            <a:ext cx="1230312" cy="1981200"/>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133600" y="4419600"/>
            <a:ext cx="3200400" cy="838200"/>
          </a:xfrm>
          <a:prstGeom prst="rect">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extBox 19"/>
          <p:cNvSpPr txBox="1">
            <a:spLocks noChangeArrowheads="1"/>
          </p:cNvSpPr>
          <p:nvPr/>
        </p:nvSpPr>
        <p:spPr bwMode="auto">
          <a:xfrm>
            <a:off x="6781800" y="1676400"/>
            <a:ext cx="2252663" cy="3416300"/>
          </a:xfrm>
          <a:prstGeom prst="rect">
            <a:avLst/>
          </a:prstGeom>
          <a:noFill/>
          <a:ln w="9525">
            <a:noFill/>
            <a:miter lim="800000"/>
            <a:headEnd/>
            <a:tailEnd/>
          </a:ln>
        </p:spPr>
        <p:txBody>
          <a:bodyPr anchor="ctr">
            <a:spAutoFit/>
          </a:bodyPr>
          <a:lstStyle/>
          <a:p>
            <a:pPr>
              <a:spcAft>
                <a:spcPts val="1800"/>
              </a:spcAft>
              <a:buFont typeface="Arial" charset="0"/>
              <a:buChar char="•"/>
            </a:pPr>
            <a:r>
              <a:rPr lang="en-US"/>
              <a:t>Difficult to Manage</a:t>
            </a:r>
          </a:p>
          <a:p>
            <a:pPr>
              <a:spcAft>
                <a:spcPts val="1800"/>
              </a:spcAft>
              <a:buFont typeface="Arial" charset="0"/>
              <a:buChar char="•"/>
            </a:pPr>
            <a:endParaRPr lang="en-US"/>
          </a:p>
          <a:p>
            <a:pPr>
              <a:spcAft>
                <a:spcPts val="1800"/>
              </a:spcAft>
              <a:buFont typeface="Arial" charset="0"/>
              <a:buChar char="•"/>
            </a:pPr>
            <a:r>
              <a:rPr lang="en-US"/>
              <a:t>More Expensive</a:t>
            </a:r>
          </a:p>
          <a:p>
            <a:pPr>
              <a:spcAft>
                <a:spcPts val="1800"/>
              </a:spcAft>
              <a:buFont typeface="Arial" charset="0"/>
              <a:buChar char="•"/>
            </a:pPr>
            <a:endParaRPr lang="en-US"/>
          </a:p>
          <a:p>
            <a:pPr>
              <a:spcAft>
                <a:spcPts val="1800"/>
              </a:spcAft>
              <a:buFont typeface="Arial" charset="0"/>
              <a:buChar char="•"/>
            </a:pPr>
            <a:r>
              <a:rPr lang="en-US"/>
              <a:t>Less Market Reach</a:t>
            </a:r>
          </a:p>
          <a:p>
            <a:pPr>
              <a:spcAft>
                <a:spcPts val="1800"/>
              </a:spcAft>
              <a:buFont typeface="Arial" charset="0"/>
              <a:buChar char="•"/>
            </a:pPr>
            <a:endParaRPr lang="en-US"/>
          </a:p>
          <a:p>
            <a:pPr>
              <a:spcAft>
                <a:spcPts val="1800"/>
              </a:spcAft>
              <a:buFont typeface="Arial" charset="0"/>
              <a:buChar char="•"/>
            </a:pPr>
            <a:r>
              <a:rPr lang="en-US"/>
              <a:t>Lower Returns</a:t>
            </a:r>
            <a:endParaRPr lang="en-US">
              <a:latin typeface="Calibri"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bwMode="auto">
          <a:xfrm>
            <a:off x="0" y="0"/>
            <a:ext cx="8991600" cy="1066800"/>
          </a:xfrm>
          <a:prstGeom prst="rect">
            <a:avLst/>
          </a:prstGeom>
          <a:noFill/>
          <a:ln>
            <a:miter lim="800000"/>
            <a:headEnd/>
            <a:tailEnd/>
          </a:ln>
        </p:spPr>
        <p:txBody>
          <a:bodyPr anchor="ctr"/>
          <a:lstStyle/>
          <a:p>
            <a:r>
              <a:rPr lang="en-US" sz="3200" b="1" smtClean="0">
                <a:solidFill>
                  <a:schemeClr val="bg2"/>
                </a:solidFill>
                <a:latin typeface="Arial" charset="0"/>
                <a:cs typeface="Arial" charset="0"/>
              </a:rPr>
              <a:t>  Blended Search Marketing Packages</a:t>
            </a:r>
          </a:p>
        </p:txBody>
      </p:sp>
      <p:pic>
        <p:nvPicPr>
          <p:cNvPr id="33794" name="Picture 7"/>
          <p:cNvPicPr>
            <a:picLocks noChangeAspect="1" noChangeArrowheads="1"/>
          </p:cNvPicPr>
          <p:nvPr/>
        </p:nvPicPr>
        <p:blipFill>
          <a:blip r:embed="rId4"/>
          <a:srcRect/>
          <a:stretch>
            <a:fillRect/>
          </a:stretch>
        </p:blipFill>
        <p:spPr bwMode="auto">
          <a:xfrm>
            <a:off x="2133600" y="1190625"/>
            <a:ext cx="4191000" cy="4241800"/>
          </a:xfrm>
          <a:prstGeom prst="rect">
            <a:avLst/>
          </a:prstGeom>
          <a:noFill/>
          <a:ln w="9525">
            <a:noFill/>
            <a:miter lim="800000"/>
            <a:headEnd/>
            <a:tailEnd/>
          </a:ln>
        </p:spPr>
      </p:pic>
      <p:sp>
        <p:nvSpPr>
          <p:cNvPr id="33795" name="TextBox 5"/>
          <p:cNvSpPr txBox="1">
            <a:spLocks noChangeArrowheads="1"/>
          </p:cNvSpPr>
          <p:nvPr/>
        </p:nvSpPr>
        <p:spPr bwMode="auto">
          <a:xfrm>
            <a:off x="762000" y="5540375"/>
            <a:ext cx="7543800" cy="646113"/>
          </a:xfrm>
          <a:prstGeom prst="rect">
            <a:avLst/>
          </a:prstGeom>
          <a:noFill/>
          <a:ln w="9525">
            <a:noFill/>
            <a:miter lim="800000"/>
            <a:headEnd/>
            <a:tailEnd/>
          </a:ln>
        </p:spPr>
        <p:txBody>
          <a:bodyPr>
            <a:spAutoFit/>
          </a:bodyPr>
          <a:lstStyle/>
          <a:p>
            <a:r>
              <a:rPr lang="en-US" sz="1200"/>
              <a:t>Sections of the SERP are merging. Maps are now blended within the organic results. Map listings can also appear within the sponsored links. To maximize ones reach, one must tailor marketing strategies for the merged SERP.</a:t>
            </a:r>
          </a:p>
        </p:txBody>
      </p:sp>
      <p:sp>
        <p:nvSpPr>
          <p:cNvPr id="33796" name="TextBox 6"/>
          <p:cNvSpPr txBox="1">
            <a:spLocks noChangeArrowheads="1"/>
          </p:cNvSpPr>
          <p:nvPr/>
        </p:nvSpPr>
        <p:spPr bwMode="auto">
          <a:xfrm>
            <a:off x="76200" y="2105025"/>
            <a:ext cx="1447800" cy="1200150"/>
          </a:xfrm>
          <a:prstGeom prst="rect">
            <a:avLst/>
          </a:prstGeom>
          <a:noFill/>
          <a:ln w="9525">
            <a:noFill/>
            <a:miter lim="800000"/>
            <a:headEnd/>
            <a:tailEnd/>
          </a:ln>
        </p:spPr>
        <p:txBody>
          <a:bodyPr>
            <a:spAutoFit/>
          </a:bodyPr>
          <a:lstStyle/>
          <a:p>
            <a:pPr algn="ctr"/>
            <a:r>
              <a:rPr lang="en-US"/>
              <a:t>Blended Search Marketing Campaign</a:t>
            </a:r>
          </a:p>
        </p:txBody>
      </p:sp>
      <p:sp>
        <p:nvSpPr>
          <p:cNvPr id="8" name="Right Arrow 7"/>
          <p:cNvSpPr/>
          <p:nvPr/>
        </p:nvSpPr>
        <p:spPr>
          <a:xfrm>
            <a:off x="1447800" y="2486025"/>
            <a:ext cx="609600" cy="3048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133600" y="1266825"/>
            <a:ext cx="4191000" cy="4191000"/>
          </a:xfrm>
          <a:prstGeom prst="rect">
            <a:avLst/>
          </a:prstGeom>
          <a:solidFill>
            <a:srgbClr val="F7964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6400800" y="1676400"/>
            <a:ext cx="2743200" cy="3416300"/>
          </a:xfrm>
          <a:prstGeom prst="rect">
            <a:avLst/>
          </a:prstGeom>
          <a:noFill/>
          <a:ln w="9525">
            <a:noFill/>
            <a:miter lim="800000"/>
            <a:headEnd/>
            <a:tailEnd/>
          </a:ln>
        </p:spPr>
        <p:txBody>
          <a:bodyPr anchor="ctr">
            <a:spAutoFit/>
          </a:bodyPr>
          <a:lstStyle/>
          <a:p>
            <a:pPr>
              <a:spcAft>
                <a:spcPts val="1800"/>
              </a:spcAft>
              <a:buFont typeface="Arial" charset="0"/>
              <a:buChar char="•"/>
            </a:pPr>
            <a:r>
              <a:rPr lang="en-US"/>
              <a:t>Easier to Manage</a:t>
            </a:r>
          </a:p>
          <a:p>
            <a:pPr>
              <a:spcAft>
                <a:spcPts val="1800"/>
              </a:spcAft>
              <a:buFont typeface="Arial" charset="0"/>
              <a:buChar char="•"/>
            </a:pPr>
            <a:endParaRPr lang="en-US"/>
          </a:p>
          <a:p>
            <a:pPr>
              <a:spcAft>
                <a:spcPts val="1800"/>
              </a:spcAft>
              <a:buFont typeface="Arial" charset="0"/>
              <a:buChar char="•"/>
            </a:pPr>
            <a:r>
              <a:rPr lang="en-US"/>
              <a:t>Less Expensive</a:t>
            </a:r>
          </a:p>
          <a:p>
            <a:pPr>
              <a:spcAft>
                <a:spcPts val="1800"/>
              </a:spcAft>
              <a:buFont typeface="Arial" charset="0"/>
              <a:buChar char="•"/>
            </a:pPr>
            <a:endParaRPr lang="en-US"/>
          </a:p>
          <a:p>
            <a:pPr>
              <a:spcAft>
                <a:spcPts val="1800"/>
              </a:spcAft>
              <a:buFont typeface="Arial" charset="0"/>
              <a:buChar char="•"/>
            </a:pPr>
            <a:r>
              <a:rPr lang="en-US"/>
              <a:t>Maximum Market Reach</a:t>
            </a:r>
          </a:p>
          <a:p>
            <a:pPr>
              <a:spcAft>
                <a:spcPts val="1800"/>
              </a:spcAft>
              <a:buFont typeface="Arial" charset="0"/>
              <a:buChar char="•"/>
            </a:pPr>
            <a:endParaRPr lang="en-US"/>
          </a:p>
          <a:p>
            <a:pPr>
              <a:spcAft>
                <a:spcPts val="1800"/>
              </a:spcAft>
              <a:buFont typeface="Arial" charset="0"/>
              <a:buChar char="•"/>
            </a:pPr>
            <a:r>
              <a:rPr lang="en-US"/>
              <a:t>Higher Returns</a:t>
            </a:r>
            <a:endParaRPr lang="en-US">
              <a:latin typeface="Calibri"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1"/>
          <p:cNvSpPr>
            <a:spLocks noGrp="1"/>
          </p:cNvSpPr>
          <p:nvPr>
            <p:ph idx="1"/>
          </p:nvPr>
        </p:nvSpPr>
        <p:spPr/>
        <p:txBody>
          <a:bodyPr/>
          <a:lstStyle/>
          <a:p>
            <a:pPr marL="0" indent="0">
              <a:buFont typeface="Arial" charset="0"/>
              <a:buNone/>
            </a:pPr>
            <a:r>
              <a:rPr lang="en-US" smtClean="0">
                <a:latin typeface="Arial" charset="0"/>
                <a:cs typeface="Arial" charset="0"/>
              </a:rPr>
              <a:t>SEO</a:t>
            </a:r>
          </a:p>
        </p:txBody>
      </p:sp>
      <p:pic>
        <p:nvPicPr>
          <p:cNvPr id="35842" name="Picture 8" descr="SlideMasterBknd.pdf"/>
          <p:cNvPicPr>
            <a:picLocks noChangeAspect="1"/>
          </p:cNvPicPr>
          <p:nvPr/>
        </p:nvPicPr>
        <p:blipFill>
          <a:blip r:embed="rId2"/>
          <a:srcRect b="83658"/>
          <a:stretch>
            <a:fillRect/>
          </a:stretch>
        </p:blipFill>
        <p:spPr bwMode="auto">
          <a:xfrm>
            <a:off x="-152400" y="-76200"/>
            <a:ext cx="9448800" cy="6934200"/>
          </a:xfrm>
          <a:prstGeom prst="rect">
            <a:avLst/>
          </a:prstGeom>
          <a:noFill/>
          <a:ln w="9525">
            <a:noFill/>
            <a:miter lim="800000"/>
            <a:headEnd/>
            <a:tailEnd/>
          </a:ln>
        </p:spPr>
      </p:pic>
      <p:sp>
        <p:nvSpPr>
          <p:cNvPr id="35843" name="TextBox 3"/>
          <p:cNvSpPr txBox="1">
            <a:spLocks noChangeArrowheads="1"/>
          </p:cNvSpPr>
          <p:nvPr/>
        </p:nvSpPr>
        <p:spPr bwMode="auto">
          <a:xfrm>
            <a:off x="609600" y="3048000"/>
            <a:ext cx="5791200" cy="1323975"/>
          </a:xfrm>
          <a:prstGeom prst="rect">
            <a:avLst/>
          </a:prstGeom>
          <a:noFill/>
          <a:ln w="9525">
            <a:noFill/>
            <a:miter lim="800000"/>
            <a:headEnd/>
            <a:tailEnd/>
          </a:ln>
        </p:spPr>
        <p:txBody>
          <a:bodyPr>
            <a:spAutoFit/>
          </a:bodyPr>
          <a:lstStyle/>
          <a:p>
            <a:r>
              <a:rPr lang="en-US" sz="4000">
                <a:solidFill>
                  <a:srgbClr val="FFFFFF"/>
                </a:solidFill>
              </a:rPr>
              <a:t>Search Engine Optimization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a:srcRect t="-159" r="25333"/>
          <a:stretch>
            <a:fillRect/>
          </a:stretch>
        </p:blipFill>
        <p:spPr bwMode="auto">
          <a:xfrm>
            <a:off x="304800" y="1295400"/>
            <a:ext cx="4511675" cy="4824413"/>
          </a:xfrm>
          <a:prstGeom prst="rect">
            <a:avLst/>
          </a:prstGeom>
          <a:noFill/>
          <a:ln w="9525">
            <a:noFill/>
            <a:miter lim="800000"/>
            <a:headEnd/>
            <a:tailEnd/>
          </a:ln>
        </p:spPr>
      </p:pic>
      <p:sp>
        <p:nvSpPr>
          <p:cNvPr id="5" name="Rectangle 4"/>
          <p:cNvSpPr/>
          <p:nvPr/>
        </p:nvSpPr>
        <p:spPr>
          <a:xfrm>
            <a:off x="228600" y="2905125"/>
            <a:ext cx="4267200" cy="2940050"/>
          </a:xfrm>
          <a:prstGeom prst="rect">
            <a:avLst/>
          </a:prstGeom>
          <a:solidFill>
            <a:schemeClr val="accent2">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2"/>
          <p:cNvPicPr>
            <a:picLocks noChangeAspect="1" noChangeArrowheads="1"/>
          </p:cNvPicPr>
          <p:nvPr/>
        </p:nvPicPr>
        <p:blipFill>
          <a:blip r:embed="rId2"/>
          <a:srcRect t="35712" r="25333" b="53575"/>
          <a:stretch>
            <a:fillRect/>
          </a:stretch>
        </p:blipFill>
        <p:spPr bwMode="auto">
          <a:xfrm>
            <a:off x="381000" y="4951413"/>
            <a:ext cx="3128963" cy="334962"/>
          </a:xfrm>
          <a:prstGeom prst="rect">
            <a:avLst/>
          </a:prstGeom>
          <a:noFill/>
          <a:ln w="9525">
            <a:solidFill>
              <a:schemeClr val="accent5"/>
            </a:solidFill>
            <a:miter lim="800000"/>
            <a:headEnd/>
            <a:tailEnd/>
          </a:ln>
        </p:spPr>
      </p:pic>
      <p:pic>
        <p:nvPicPr>
          <p:cNvPr id="7" name="Picture 6" descr="Organic-search.png"/>
          <p:cNvPicPr>
            <a:picLocks noChangeAspect="1"/>
          </p:cNvPicPr>
          <p:nvPr/>
        </p:nvPicPr>
        <p:blipFill>
          <a:blip r:embed="rId3"/>
          <a:srcRect/>
          <a:stretch>
            <a:fillRect/>
          </a:stretch>
        </p:blipFill>
        <p:spPr bwMode="auto">
          <a:xfrm>
            <a:off x="2674938" y="4138613"/>
            <a:ext cx="1004887" cy="1185862"/>
          </a:xfrm>
          <a:prstGeom prst="rect">
            <a:avLst/>
          </a:prstGeom>
          <a:noFill/>
          <a:ln w="9525">
            <a:noFill/>
            <a:miter lim="800000"/>
            <a:headEnd/>
            <a:tailEnd/>
          </a:ln>
        </p:spPr>
      </p:pic>
      <p:sp>
        <p:nvSpPr>
          <p:cNvPr id="9" name="TextBox 8"/>
          <p:cNvSpPr txBox="1"/>
          <p:nvPr/>
        </p:nvSpPr>
        <p:spPr>
          <a:xfrm>
            <a:off x="4800600" y="1981200"/>
            <a:ext cx="4191000" cy="3667125"/>
          </a:xfrm>
          <a:prstGeom prst="rect">
            <a:avLst/>
          </a:prstGeom>
          <a:noFill/>
        </p:spPr>
        <p:txBody>
          <a:bodyPr>
            <a:spAutoFit/>
          </a:bodyPr>
          <a:lstStyle/>
          <a:p>
            <a:pPr fontAlgn="auto">
              <a:lnSpc>
                <a:spcPct val="120000"/>
              </a:lnSpc>
              <a:spcBef>
                <a:spcPts val="0"/>
              </a:spcBef>
              <a:spcAft>
                <a:spcPts val="0"/>
              </a:spcAft>
              <a:defRPr/>
            </a:pPr>
            <a:r>
              <a:rPr lang="en-US" b="1" dirty="0">
                <a:latin typeface="Arial" pitchFamily="34" charset="0"/>
                <a:cs typeface="Arial" pitchFamily="34" charset="0"/>
              </a:rPr>
              <a:t>Search Engine Optimization (SEO): </a:t>
            </a:r>
            <a:r>
              <a:rPr lang="en-US" sz="1600" dirty="0">
                <a:latin typeface="Arial" pitchFamily="34" charset="0"/>
                <a:cs typeface="Arial" pitchFamily="34" charset="0"/>
              </a:rPr>
              <a:t>E</a:t>
            </a:r>
            <a:r>
              <a:rPr lang="en-US" sz="1600" dirty="0">
                <a:latin typeface="Arial" pitchFamily="34" charset="0"/>
                <a:cs typeface="Arial" pitchFamily="34" charset="0"/>
              </a:rPr>
              <a:t>nhancing a website so it ranks higher on search engines like Google</a:t>
            </a:r>
          </a:p>
          <a:p>
            <a:pPr fontAlgn="auto">
              <a:lnSpc>
                <a:spcPct val="120000"/>
              </a:lnSpc>
              <a:spcBef>
                <a:spcPts val="0"/>
              </a:spcBef>
              <a:spcAft>
                <a:spcPts val="0"/>
              </a:spcAft>
              <a:defRPr/>
            </a:pPr>
            <a:endParaRPr lang="en-US" sz="1600" dirty="0">
              <a:latin typeface="Arial" pitchFamily="34" charset="0"/>
              <a:cs typeface="Arial" pitchFamily="34" charset="0"/>
            </a:endParaRPr>
          </a:p>
          <a:p>
            <a:pPr fontAlgn="auto">
              <a:lnSpc>
                <a:spcPct val="120000"/>
              </a:lnSpc>
              <a:spcBef>
                <a:spcPts val="0"/>
              </a:spcBef>
              <a:spcAft>
                <a:spcPts val="0"/>
              </a:spcAft>
              <a:defRPr/>
            </a:pPr>
            <a:r>
              <a:rPr lang="en-US" sz="1600" b="1" dirty="0">
                <a:latin typeface="Arial" pitchFamily="34" charset="0"/>
                <a:cs typeface="Arial" pitchFamily="34" charset="0"/>
              </a:rPr>
              <a:t>How it Works: </a:t>
            </a:r>
          </a:p>
          <a:p>
            <a:pPr fontAlgn="auto">
              <a:lnSpc>
                <a:spcPct val="120000"/>
              </a:lnSpc>
              <a:spcBef>
                <a:spcPts val="0"/>
              </a:spcBef>
              <a:spcAft>
                <a:spcPts val="0"/>
              </a:spcAft>
              <a:defRPr/>
            </a:pPr>
            <a:r>
              <a:rPr lang="en-US" sz="1600" dirty="0">
                <a:latin typeface="Arial" pitchFamily="34" charset="0"/>
                <a:cs typeface="Arial" pitchFamily="34" charset="0"/>
              </a:rPr>
              <a:t>Google uses over 200 grading factors </a:t>
            </a:r>
            <a:r>
              <a:rPr lang="en-US" sz="1600" dirty="0">
                <a:latin typeface="Arial" pitchFamily="34" charset="0"/>
                <a:cs typeface="Arial" pitchFamily="34" charset="0"/>
              </a:rPr>
              <a:t>to determine a website’s rank</a:t>
            </a:r>
            <a:endParaRPr lang="en-US" sz="1600" dirty="0">
              <a:latin typeface="Arial" pitchFamily="34" charset="0"/>
              <a:cs typeface="Arial" pitchFamily="34" charset="0"/>
            </a:endParaRPr>
          </a:p>
          <a:p>
            <a:pPr fontAlgn="auto">
              <a:lnSpc>
                <a:spcPct val="120000"/>
              </a:lnSpc>
              <a:spcBef>
                <a:spcPts val="0"/>
              </a:spcBef>
              <a:spcAft>
                <a:spcPts val="0"/>
              </a:spcAft>
              <a:defRPr/>
            </a:pPr>
            <a:endParaRPr lang="en-US" sz="1600" dirty="0">
              <a:latin typeface="Arial" pitchFamily="34" charset="0"/>
              <a:cs typeface="Arial" pitchFamily="34" charset="0"/>
            </a:endParaRPr>
          </a:p>
          <a:p>
            <a:pPr fontAlgn="auto">
              <a:lnSpc>
                <a:spcPct val="120000"/>
              </a:lnSpc>
              <a:spcBef>
                <a:spcPts val="0"/>
              </a:spcBef>
              <a:spcAft>
                <a:spcPts val="0"/>
              </a:spcAft>
              <a:defRPr/>
            </a:pPr>
            <a:r>
              <a:rPr lang="en-US" sz="1600" dirty="0">
                <a:latin typeface="Arial" pitchFamily="34" charset="0"/>
                <a:cs typeface="Arial" pitchFamily="34" charset="0"/>
              </a:rPr>
              <a:t>Sites must be</a:t>
            </a:r>
            <a:endParaRPr lang="en-US" sz="1600" dirty="0">
              <a:latin typeface="Arial" pitchFamily="34" charset="0"/>
              <a:cs typeface="Arial" pitchFamily="34" charset="0"/>
            </a:endParaRPr>
          </a:p>
          <a:p>
            <a:pPr marL="285750" indent="-285750" fontAlgn="auto">
              <a:lnSpc>
                <a:spcPct val="120000"/>
              </a:lnSpc>
              <a:spcBef>
                <a:spcPts val="0"/>
              </a:spcBef>
              <a:spcAft>
                <a:spcPts val="0"/>
              </a:spcAft>
              <a:buFont typeface="Arial"/>
              <a:buChar char="•"/>
              <a:defRPr/>
            </a:pPr>
            <a:r>
              <a:rPr lang="en-US" sz="1600" i="1" dirty="0">
                <a:solidFill>
                  <a:srgbClr val="37424A"/>
                </a:solidFill>
                <a:latin typeface="Arial" pitchFamily="34" charset="0"/>
                <a:cs typeface="Arial" pitchFamily="34" charset="0"/>
              </a:rPr>
              <a:t>Relevant </a:t>
            </a:r>
            <a:r>
              <a:rPr lang="en-US" sz="1600" dirty="0">
                <a:solidFill>
                  <a:srgbClr val="37424A"/>
                </a:solidFill>
                <a:latin typeface="Arial" pitchFamily="34" charset="0"/>
                <a:cs typeface="Arial" pitchFamily="34" charset="0"/>
              </a:rPr>
              <a:t>to searches</a:t>
            </a:r>
          </a:p>
          <a:p>
            <a:pPr marL="285750" indent="-285750" fontAlgn="auto">
              <a:lnSpc>
                <a:spcPct val="120000"/>
              </a:lnSpc>
              <a:spcBef>
                <a:spcPts val="0"/>
              </a:spcBef>
              <a:spcAft>
                <a:spcPts val="0"/>
              </a:spcAft>
              <a:buFont typeface="Arial"/>
              <a:buChar char="•"/>
              <a:defRPr/>
            </a:pPr>
            <a:r>
              <a:rPr lang="en-US" sz="1600" i="1" dirty="0">
                <a:solidFill>
                  <a:srgbClr val="37424A"/>
                </a:solidFill>
                <a:latin typeface="Arial" pitchFamily="34" charset="0"/>
                <a:cs typeface="Arial" pitchFamily="34" charset="0"/>
              </a:rPr>
              <a:t>P</a:t>
            </a:r>
            <a:r>
              <a:rPr lang="en-US" sz="1600" i="1" dirty="0">
                <a:solidFill>
                  <a:srgbClr val="37424A"/>
                </a:solidFill>
                <a:latin typeface="Arial" pitchFamily="34" charset="0"/>
                <a:cs typeface="Arial" pitchFamily="34" charset="0"/>
              </a:rPr>
              <a:t>opular</a:t>
            </a:r>
            <a:r>
              <a:rPr lang="en-US" sz="1600" dirty="0">
                <a:solidFill>
                  <a:srgbClr val="37424A"/>
                </a:solidFill>
                <a:latin typeface="Arial" pitchFamily="34" charset="0"/>
                <a:cs typeface="Arial" pitchFamily="34" charset="0"/>
              </a:rPr>
              <a:t> </a:t>
            </a:r>
            <a:r>
              <a:rPr lang="en-US" sz="1600" dirty="0">
                <a:latin typeface="Arial" pitchFamily="34" charset="0"/>
                <a:cs typeface="Arial" pitchFamily="34" charset="0"/>
              </a:rPr>
              <a:t>on the </a:t>
            </a:r>
            <a:r>
              <a:rPr lang="en-US" sz="1600" dirty="0">
                <a:latin typeface="Arial" pitchFamily="34" charset="0"/>
                <a:cs typeface="Arial" pitchFamily="34" charset="0"/>
              </a:rPr>
              <a:t>web</a:t>
            </a:r>
            <a:endParaRPr lang="en-US" sz="1600" dirty="0">
              <a:latin typeface="Arial" pitchFamily="34" charset="0"/>
              <a:cs typeface="Arial" pitchFamily="34" charset="0"/>
            </a:endParaRPr>
          </a:p>
          <a:p>
            <a:pPr fontAlgn="auto">
              <a:lnSpc>
                <a:spcPct val="120000"/>
              </a:lnSpc>
              <a:spcBef>
                <a:spcPts val="0"/>
              </a:spcBef>
              <a:spcAft>
                <a:spcPts val="0"/>
              </a:spcAft>
              <a:defRPr/>
            </a:pPr>
            <a:endParaRPr lang="en-US" sz="1600" dirty="0">
              <a:latin typeface="Arial" pitchFamily="34" charset="0"/>
              <a:cs typeface="Arial" pitchFamily="34" charset="0"/>
            </a:endParaRPr>
          </a:p>
        </p:txBody>
      </p:sp>
      <p:sp>
        <p:nvSpPr>
          <p:cNvPr id="36870" name="Title 1"/>
          <p:cNvSpPr txBox="1">
            <a:spLocks/>
          </p:cNvSpPr>
          <p:nvPr/>
        </p:nvSpPr>
        <p:spPr bwMode="auto">
          <a:xfrm>
            <a:off x="0" y="76200"/>
            <a:ext cx="9296400" cy="914400"/>
          </a:xfrm>
          <a:prstGeom prst="rect">
            <a:avLst/>
          </a:prstGeom>
          <a:noFill/>
          <a:ln w="9525">
            <a:noFill/>
            <a:miter lim="800000"/>
            <a:headEnd/>
            <a:tailEnd/>
          </a:ln>
        </p:spPr>
        <p:txBody>
          <a:bodyPr anchor="ctr"/>
          <a:lstStyle/>
          <a:p>
            <a:r>
              <a:rPr lang="en-US" sz="3200" b="1">
                <a:solidFill>
                  <a:schemeClr val="bg2"/>
                </a:solidFill>
              </a:rPr>
              <a:t>  Search Engine Optimization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xit" presetSubtype="0" fill="hold" grpId="1" nodeType="with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1000"/>
                            </p:stCondLst>
                            <p:childTnLst>
                              <p:par>
                                <p:cTn id="17" presetID="2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par>
                          <p:cTn id="21" fill="hold">
                            <p:stCondLst>
                              <p:cond delay="1500"/>
                            </p:stCondLst>
                            <p:childTnLst>
                              <p:par>
                                <p:cTn id="22" presetID="64" presetClass="path" presetSubtype="0" accel="50000" decel="50000" fill="hold" nodeType="afterEffect">
                                  <p:stCondLst>
                                    <p:cond delay="300"/>
                                  </p:stCondLst>
                                  <p:childTnLst>
                                    <p:animMotion origin="layout" path="M -2.77778E-7 2.59259E-6 L -0.00434 -0.24283 " pathEditMode="relative" rAng="0" ptsTypes="AA">
                                      <p:cBhvr>
                                        <p:cTn id="23" dur="2000" fill="hold"/>
                                        <p:tgtEl>
                                          <p:spTgt spid="6"/>
                                        </p:tgtEl>
                                        <p:attrNameLst>
                                          <p:attrName>ppt_x</p:attrName>
                                          <p:attrName>ppt_y</p:attrName>
                                        </p:attrNameLst>
                                      </p:cBhvr>
                                      <p:rCtr x="-200" y="-12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4572000" y="1752600"/>
            <a:ext cx="0" cy="2590800"/>
          </a:xfrm>
          <a:prstGeom prst="line">
            <a:avLst/>
          </a:prstGeom>
          <a:ln>
            <a:solidFill>
              <a:srgbClr val="7AB800"/>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57200" y="1295400"/>
            <a:ext cx="8229600" cy="533400"/>
          </a:xfrm>
          <a:prstGeom prst="rect">
            <a:avLst/>
          </a:prstGeom>
          <a:solidFill>
            <a:srgbClr val="7AB8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600" b="1" dirty="0">
                <a:latin typeface="Arial"/>
                <a:cs typeface="Arial"/>
              </a:rPr>
              <a:t>SEO</a:t>
            </a:r>
            <a:endParaRPr lang="en-US" sz="3600" b="1" dirty="0">
              <a:latin typeface="Arial"/>
              <a:cs typeface="Arial"/>
            </a:endParaRPr>
          </a:p>
        </p:txBody>
      </p:sp>
      <p:sp>
        <p:nvSpPr>
          <p:cNvPr id="37891" name="Title 1"/>
          <p:cNvSpPr txBox="1">
            <a:spLocks/>
          </p:cNvSpPr>
          <p:nvPr/>
        </p:nvSpPr>
        <p:spPr bwMode="auto">
          <a:xfrm>
            <a:off x="0" y="76200"/>
            <a:ext cx="9296400" cy="914400"/>
          </a:xfrm>
          <a:prstGeom prst="rect">
            <a:avLst/>
          </a:prstGeom>
          <a:noFill/>
          <a:ln w="9525">
            <a:noFill/>
            <a:miter lim="800000"/>
            <a:headEnd/>
            <a:tailEnd/>
          </a:ln>
        </p:spPr>
        <p:txBody>
          <a:bodyPr anchor="ctr"/>
          <a:lstStyle/>
          <a:p>
            <a:r>
              <a:rPr lang="en-US" sz="3200" b="1">
                <a:solidFill>
                  <a:schemeClr val="bg2"/>
                </a:solidFill>
              </a:rPr>
              <a:t>  How SEO Works</a:t>
            </a:r>
          </a:p>
        </p:txBody>
      </p:sp>
      <p:sp>
        <p:nvSpPr>
          <p:cNvPr id="2" name="Rectangle 1"/>
          <p:cNvSpPr/>
          <p:nvPr/>
        </p:nvSpPr>
        <p:spPr>
          <a:xfrm>
            <a:off x="609600" y="1828800"/>
            <a:ext cx="3962400" cy="1908175"/>
          </a:xfrm>
          <a:prstGeom prst="rect">
            <a:avLst/>
          </a:prstGeom>
        </p:spPr>
        <p:txBody>
          <a:bodyPr>
            <a:spAutoFit/>
          </a:bodyPr>
          <a:lstStyle/>
          <a:p>
            <a:pPr algn="ctr" fontAlgn="auto">
              <a:spcBef>
                <a:spcPts val="0"/>
              </a:spcBef>
              <a:spcAft>
                <a:spcPts val="0"/>
              </a:spcAft>
              <a:defRPr/>
            </a:pPr>
            <a:r>
              <a:rPr lang="en-US" sz="1600" b="1" dirty="0">
                <a:solidFill>
                  <a:srgbClr val="455560"/>
                </a:solidFill>
                <a:latin typeface="Arial"/>
                <a:cs typeface="Arial"/>
              </a:rPr>
              <a:t>Relevancy Factors: Onsite</a:t>
            </a:r>
          </a:p>
          <a:p>
            <a:pPr fontAlgn="auto">
              <a:spcBef>
                <a:spcPts val="0"/>
              </a:spcBef>
              <a:spcAft>
                <a:spcPts val="0"/>
              </a:spcAft>
              <a:defRPr/>
            </a:pPr>
            <a:endParaRPr lang="en-US" dirty="0">
              <a:solidFill>
                <a:srgbClr val="455560"/>
              </a:solidFill>
              <a:latin typeface="Arial"/>
              <a:cs typeface="Arial"/>
            </a:endParaRPr>
          </a:p>
          <a:p>
            <a:pPr fontAlgn="auto">
              <a:spcBef>
                <a:spcPts val="0"/>
              </a:spcBef>
              <a:spcAft>
                <a:spcPts val="0"/>
              </a:spcAft>
              <a:defRPr/>
            </a:pPr>
            <a:r>
              <a:rPr lang="en-US" sz="1400" dirty="0">
                <a:solidFill>
                  <a:srgbClr val="455560"/>
                </a:solidFill>
                <a:latin typeface="Arial"/>
                <a:cs typeface="Arial"/>
              </a:rPr>
              <a:t>Content Optimization</a:t>
            </a:r>
          </a:p>
          <a:p>
            <a:pPr marL="285750" indent="-285750" fontAlgn="auto">
              <a:spcBef>
                <a:spcPts val="0"/>
              </a:spcBef>
              <a:spcAft>
                <a:spcPts val="0"/>
              </a:spcAft>
              <a:buFont typeface="Arial"/>
              <a:buChar char="•"/>
              <a:defRPr/>
            </a:pPr>
            <a:r>
              <a:rPr lang="en-US" sz="1400" dirty="0">
                <a:solidFill>
                  <a:srgbClr val="455560"/>
                </a:solidFill>
                <a:latin typeface="Arial"/>
                <a:cs typeface="Arial"/>
              </a:rPr>
              <a:t>H1s (headings)</a:t>
            </a:r>
          </a:p>
          <a:p>
            <a:pPr marL="285750" indent="-285750" fontAlgn="auto">
              <a:spcBef>
                <a:spcPts val="0"/>
              </a:spcBef>
              <a:spcAft>
                <a:spcPts val="0"/>
              </a:spcAft>
              <a:buFont typeface="Arial"/>
              <a:buChar char="•"/>
              <a:defRPr/>
            </a:pPr>
            <a:r>
              <a:rPr lang="en-US" sz="1400" dirty="0">
                <a:solidFill>
                  <a:srgbClr val="455560"/>
                </a:solidFill>
                <a:latin typeface="Arial"/>
                <a:cs typeface="Arial"/>
              </a:rPr>
              <a:t>Keyword density</a:t>
            </a:r>
          </a:p>
          <a:p>
            <a:pPr marL="285750" indent="-285750" fontAlgn="auto">
              <a:spcBef>
                <a:spcPts val="0"/>
              </a:spcBef>
              <a:spcAft>
                <a:spcPts val="0"/>
              </a:spcAft>
              <a:buFont typeface="Arial"/>
              <a:buChar char="•"/>
              <a:defRPr/>
            </a:pPr>
            <a:r>
              <a:rPr lang="en-US" sz="1400" dirty="0">
                <a:solidFill>
                  <a:srgbClr val="455560"/>
                </a:solidFill>
                <a:latin typeface="Arial"/>
                <a:cs typeface="Arial"/>
              </a:rPr>
              <a:t>Appropriate keyword usage</a:t>
            </a:r>
          </a:p>
          <a:p>
            <a:pPr marL="285750" indent="-285750" fontAlgn="auto">
              <a:spcBef>
                <a:spcPts val="0"/>
              </a:spcBef>
              <a:spcAft>
                <a:spcPts val="0"/>
              </a:spcAft>
              <a:buFont typeface="Arial"/>
              <a:buChar char="•"/>
              <a:defRPr/>
            </a:pPr>
            <a:endParaRPr lang="en-US" sz="1400" dirty="0">
              <a:solidFill>
                <a:srgbClr val="455560"/>
              </a:solidFill>
              <a:latin typeface="Arial"/>
              <a:cs typeface="Arial"/>
            </a:endParaRPr>
          </a:p>
          <a:p>
            <a:pPr fontAlgn="auto">
              <a:spcBef>
                <a:spcPts val="0"/>
              </a:spcBef>
              <a:spcAft>
                <a:spcPts val="0"/>
              </a:spcAft>
              <a:defRPr/>
            </a:pPr>
            <a:r>
              <a:rPr lang="en-US" sz="1400" dirty="0">
                <a:solidFill>
                  <a:srgbClr val="455560"/>
                </a:solidFill>
                <a:latin typeface="Arial"/>
                <a:cs typeface="Arial"/>
              </a:rPr>
              <a:t>Code Optimization</a:t>
            </a:r>
            <a:r>
              <a:rPr lang="en-US" sz="1400" dirty="0">
                <a:solidFill>
                  <a:srgbClr val="455560"/>
                </a:solidFill>
                <a:latin typeface="Arial"/>
                <a:cs typeface="Arial"/>
              </a:rPr>
              <a:t>:</a:t>
            </a:r>
            <a:endParaRPr lang="en-US" sz="1400" dirty="0">
              <a:solidFill>
                <a:srgbClr val="455560"/>
              </a:solidFill>
              <a:latin typeface="Arial"/>
              <a:cs typeface="Arial"/>
            </a:endParaRPr>
          </a:p>
        </p:txBody>
      </p:sp>
      <p:sp>
        <p:nvSpPr>
          <p:cNvPr id="3" name="Rectangle 2"/>
          <p:cNvSpPr/>
          <p:nvPr/>
        </p:nvSpPr>
        <p:spPr>
          <a:xfrm>
            <a:off x="4724400" y="1828800"/>
            <a:ext cx="3962400" cy="2154238"/>
          </a:xfrm>
          <a:prstGeom prst="rect">
            <a:avLst/>
          </a:prstGeom>
        </p:spPr>
        <p:txBody>
          <a:bodyPr>
            <a:spAutoFit/>
          </a:bodyPr>
          <a:lstStyle/>
          <a:p>
            <a:pPr algn="ctr" fontAlgn="auto">
              <a:spcBef>
                <a:spcPts val="0"/>
              </a:spcBef>
              <a:spcAft>
                <a:spcPts val="0"/>
              </a:spcAft>
              <a:defRPr/>
            </a:pPr>
            <a:r>
              <a:rPr lang="en-US" sz="1600" b="1" dirty="0">
                <a:latin typeface="Arial"/>
                <a:cs typeface="Arial"/>
              </a:rPr>
              <a:t>Popularity Factors: Offsite</a:t>
            </a:r>
          </a:p>
          <a:p>
            <a:pPr fontAlgn="auto">
              <a:spcBef>
                <a:spcPts val="0"/>
              </a:spcBef>
              <a:spcAft>
                <a:spcPts val="0"/>
              </a:spcAft>
              <a:defRPr/>
            </a:pPr>
            <a:endParaRPr lang="en-US" dirty="0">
              <a:latin typeface="Arial"/>
              <a:cs typeface="Arial"/>
            </a:endParaRPr>
          </a:p>
          <a:p>
            <a:pPr fontAlgn="auto">
              <a:spcBef>
                <a:spcPts val="0"/>
              </a:spcBef>
              <a:spcAft>
                <a:spcPts val="0"/>
              </a:spcAft>
              <a:defRPr/>
            </a:pPr>
            <a:r>
              <a:rPr lang="en-US" sz="1400" dirty="0">
                <a:latin typeface="Arial"/>
                <a:cs typeface="Arial"/>
              </a:rPr>
              <a:t>Link-Building:</a:t>
            </a:r>
          </a:p>
          <a:p>
            <a:pPr marL="285750" indent="-285750" fontAlgn="auto">
              <a:spcBef>
                <a:spcPts val="0"/>
              </a:spcBef>
              <a:spcAft>
                <a:spcPts val="0"/>
              </a:spcAft>
              <a:buFont typeface="Arial"/>
              <a:buChar char="•"/>
              <a:defRPr/>
            </a:pPr>
            <a:r>
              <a:rPr lang="en-US" sz="1400" dirty="0">
                <a:latin typeface="Arial"/>
                <a:cs typeface="Arial"/>
              </a:rPr>
              <a:t>Number of links to your site</a:t>
            </a:r>
          </a:p>
          <a:p>
            <a:pPr marL="285750" indent="-285750" fontAlgn="auto">
              <a:spcBef>
                <a:spcPts val="0"/>
              </a:spcBef>
              <a:spcAft>
                <a:spcPts val="0"/>
              </a:spcAft>
              <a:buFont typeface="Arial"/>
              <a:buChar char="•"/>
              <a:defRPr/>
            </a:pPr>
            <a:r>
              <a:rPr lang="en-US" sz="1400" dirty="0">
                <a:latin typeface="Arial"/>
                <a:cs typeface="Arial"/>
              </a:rPr>
              <a:t>Types of links to your site</a:t>
            </a:r>
          </a:p>
          <a:p>
            <a:pPr marL="285750" indent="-285750" fontAlgn="auto">
              <a:spcBef>
                <a:spcPts val="0"/>
              </a:spcBef>
              <a:spcAft>
                <a:spcPts val="0"/>
              </a:spcAft>
              <a:buFont typeface="Arial"/>
              <a:buChar char="•"/>
              <a:defRPr/>
            </a:pPr>
            <a:r>
              <a:rPr lang="en-US" sz="1400" dirty="0">
                <a:latin typeface="Arial"/>
                <a:cs typeface="Arial"/>
              </a:rPr>
              <a:t>Method of linking to your site</a:t>
            </a:r>
          </a:p>
          <a:p>
            <a:pPr marL="285750" indent="-285750" fontAlgn="auto">
              <a:spcBef>
                <a:spcPts val="0"/>
              </a:spcBef>
              <a:spcAft>
                <a:spcPts val="0"/>
              </a:spcAft>
              <a:buFont typeface="Arial"/>
              <a:buChar char="•"/>
              <a:defRPr/>
            </a:pPr>
            <a:r>
              <a:rPr lang="en-US" sz="1400" dirty="0">
                <a:latin typeface="Arial"/>
                <a:cs typeface="Arial"/>
              </a:rPr>
              <a:t>Link value</a:t>
            </a:r>
          </a:p>
          <a:p>
            <a:pPr marL="285750" indent="-285750" fontAlgn="auto">
              <a:spcBef>
                <a:spcPts val="0"/>
              </a:spcBef>
              <a:spcAft>
                <a:spcPts val="0"/>
              </a:spcAft>
              <a:buFont typeface="Arial"/>
              <a:buChar char="•"/>
              <a:defRPr/>
            </a:pPr>
            <a:r>
              <a:rPr lang="en-US" sz="1400" dirty="0">
                <a:latin typeface="Arial"/>
                <a:cs typeface="Arial"/>
              </a:rPr>
              <a:t>Link diversity</a:t>
            </a:r>
          </a:p>
          <a:p>
            <a:pPr marL="285750" indent="-285750" fontAlgn="auto">
              <a:spcBef>
                <a:spcPts val="0"/>
              </a:spcBef>
              <a:spcAft>
                <a:spcPts val="0"/>
              </a:spcAft>
              <a:buFont typeface="Arial"/>
              <a:buChar char="•"/>
              <a:defRPr/>
            </a:pPr>
            <a:r>
              <a:rPr lang="en-US" sz="1400" dirty="0">
                <a:latin typeface="Arial"/>
                <a:cs typeface="Arial"/>
              </a:rPr>
              <a:t>Making links look natural</a:t>
            </a:r>
          </a:p>
        </p:txBody>
      </p:sp>
      <p:sp>
        <p:nvSpPr>
          <p:cNvPr id="11" name="Rectangle 10"/>
          <p:cNvSpPr/>
          <p:nvPr/>
        </p:nvSpPr>
        <p:spPr>
          <a:xfrm>
            <a:off x="609600" y="3657600"/>
            <a:ext cx="3962400" cy="762000"/>
          </a:xfrm>
          <a:prstGeom prst="rect">
            <a:avLst/>
          </a:prstGeom>
        </p:spPr>
        <p:txBody>
          <a:bodyPr numCol="2">
            <a:spAutoFit/>
          </a:bodyPr>
          <a:lstStyle/>
          <a:p>
            <a:pPr marL="285750" indent="-285750" fontAlgn="auto">
              <a:spcBef>
                <a:spcPts val="0"/>
              </a:spcBef>
              <a:spcAft>
                <a:spcPts val="0"/>
              </a:spcAft>
              <a:buFont typeface="Arial"/>
              <a:buChar char="•"/>
              <a:defRPr/>
            </a:pPr>
            <a:r>
              <a:rPr lang="en-US" sz="1400" dirty="0">
                <a:solidFill>
                  <a:srgbClr val="455560"/>
                </a:solidFill>
                <a:latin typeface="Arial"/>
                <a:cs typeface="Arial"/>
              </a:rPr>
              <a:t>Title </a:t>
            </a:r>
            <a:r>
              <a:rPr lang="en-US" sz="1400" dirty="0">
                <a:solidFill>
                  <a:srgbClr val="455560"/>
                </a:solidFill>
                <a:latin typeface="Arial"/>
                <a:cs typeface="Arial"/>
              </a:rPr>
              <a:t>tags</a:t>
            </a:r>
          </a:p>
          <a:p>
            <a:pPr marL="285750" indent="-285750" fontAlgn="auto">
              <a:spcBef>
                <a:spcPts val="0"/>
              </a:spcBef>
              <a:spcAft>
                <a:spcPts val="0"/>
              </a:spcAft>
              <a:buFont typeface="Arial"/>
              <a:buChar char="•"/>
              <a:defRPr/>
            </a:pPr>
            <a:r>
              <a:rPr lang="en-US" sz="1400" dirty="0">
                <a:solidFill>
                  <a:srgbClr val="455560"/>
                </a:solidFill>
                <a:latin typeface="Arial"/>
                <a:cs typeface="Arial"/>
              </a:rPr>
              <a:t>Meta tags</a:t>
            </a:r>
          </a:p>
          <a:p>
            <a:pPr marL="285750" indent="-285750" fontAlgn="auto">
              <a:spcBef>
                <a:spcPts val="0"/>
              </a:spcBef>
              <a:spcAft>
                <a:spcPts val="0"/>
              </a:spcAft>
              <a:buFont typeface="Arial"/>
              <a:buChar char="•"/>
              <a:defRPr/>
            </a:pPr>
            <a:r>
              <a:rPr lang="en-US" sz="1400" dirty="0">
                <a:solidFill>
                  <a:srgbClr val="455560"/>
                </a:solidFill>
                <a:latin typeface="Arial"/>
                <a:cs typeface="Arial"/>
              </a:rPr>
              <a:t>Sitemaps</a:t>
            </a:r>
          </a:p>
          <a:p>
            <a:pPr marL="285750" indent="-285750" fontAlgn="auto">
              <a:spcBef>
                <a:spcPts val="0"/>
              </a:spcBef>
              <a:spcAft>
                <a:spcPts val="0"/>
              </a:spcAft>
              <a:buFont typeface="Arial"/>
              <a:buChar char="•"/>
              <a:defRPr/>
            </a:pPr>
            <a:r>
              <a:rPr lang="en-US" sz="1400" dirty="0">
                <a:solidFill>
                  <a:srgbClr val="455560"/>
                </a:solidFill>
                <a:latin typeface="Arial"/>
                <a:cs typeface="Arial"/>
              </a:rPr>
              <a:t>Robots txt.</a:t>
            </a:r>
          </a:p>
          <a:p>
            <a:pPr marL="285750" indent="-285750" fontAlgn="auto">
              <a:spcBef>
                <a:spcPts val="0"/>
              </a:spcBef>
              <a:spcAft>
                <a:spcPts val="0"/>
              </a:spcAft>
              <a:buFont typeface="Arial"/>
              <a:buChar char="•"/>
              <a:defRPr/>
            </a:pPr>
            <a:r>
              <a:rPr lang="en-US" sz="1400" dirty="0">
                <a:solidFill>
                  <a:srgbClr val="455560"/>
                </a:solidFill>
                <a:latin typeface="Arial"/>
                <a:cs typeface="Arial"/>
              </a:rPr>
              <a:t>Alt Images</a:t>
            </a:r>
          </a:p>
        </p:txBody>
      </p:sp>
      <p:pic>
        <p:nvPicPr>
          <p:cNvPr id="37895" name="Picture 14"/>
          <p:cNvPicPr>
            <a:picLocks noChangeAspect="1"/>
          </p:cNvPicPr>
          <p:nvPr/>
        </p:nvPicPr>
        <p:blipFill>
          <a:blip r:embed="rId2"/>
          <a:srcRect/>
          <a:stretch>
            <a:fillRect/>
          </a:stretch>
        </p:blipFill>
        <p:spPr bwMode="auto">
          <a:xfrm>
            <a:off x="6045200" y="3962400"/>
            <a:ext cx="660400" cy="1462088"/>
          </a:xfrm>
          <a:prstGeom prst="rect">
            <a:avLst/>
          </a:prstGeom>
          <a:noFill/>
          <a:ln w="9525">
            <a:noFill/>
            <a:miter lim="800000"/>
            <a:headEnd/>
            <a:tailEnd/>
          </a:ln>
        </p:spPr>
      </p:pic>
      <p:pic>
        <p:nvPicPr>
          <p:cNvPr id="37896" name="Picture 15"/>
          <p:cNvPicPr>
            <a:picLocks noChangeAspect="1"/>
          </p:cNvPicPr>
          <p:nvPr/>
        </p:nvPicPr>
        <p:blipFill>
          <a:blip r:embed="rId3"/>
          <a:srcRect/>
          <a:stretch>
            <a:fillRect/>
          </a:stretch>
        </p:blipFill>
        <p:spPr bwMode="auto">
          <a:xfrm>
            <a:off x="7391400" y="3429000"/>
            <a:ext cx="890588" cy="1973263"/>
          </a:xfrm>
          <a:prstGeom prst="rect">
            <a:avLst/>
          </a:prstGeom>
          <a:noFill/>
          <a:ln w="9525">
            <a:noFill/>
            <a:miter lim="800000"/>
            <a:headEnd/>
            <a:tailEnd/>
          </a:ln>
        </p:spPr>
      </p:pic>
      <p:pic>
        <p:nvPicPr>
          <p:cNvPr id="37897" name="Picture 16"/>
          <p:cNvPicPr>
            <a:picLocks noChangeAspect="1"/>
          </p:cNvPicPr>
          <p:nvPr/>
        </p:nvPicPr>
        <p:blipFill>
          <a:blip r:embed="rId4"/>
          <a:srcRect/>
          <a:stretch>
            <a:fillRect/>
          </a:stretch>
        </p:blipFill>
        <p:spPr bwMode="auto">
          <a:xfrm>
            <a:off x="3548063" y="4343400"/>
            <a:ext cx="490537" cy="1085850"/>
          </a:xfrm>
          <a:prstGeom prst="rect">
            <a:avLst/>
          </a:prstGeom>
          <a:noFill/>
          <a:ln w="9525">
            <a:noFill/>
            <a:miter lim="800000"/>
            <a:headEnd/>
            <a:tailEnd/>
          </a:ln>
        </p:spPr>
      </p:pic>
      <p:pic>
        <p:nvPicPr>
          <p:cNvPr id="37898" name="Picture 17"/>
          <p:cNvPicPr>
            <a:picLocks noChangeAspect="1"/>
          </p:cNvPicPr>
          <p:nvPr/>
        </p:nvPicPr>
        <p:blipFill>
          <a:blip r:embed="rId5"/>
          <a:srcRect/>
          <a:stretch>
            <a:fillRect/>
          </a:stretch>
        </p:blipFill>
        <p:spPr bwMode="auto">
          <a:xfrm>
            <a:off x="1392238" y="4746625"/>
            <a:ext cx="360362" cy="663575"/>
          </a:xfrm>
          <a:prstGeom prst="rect">
            <a:avLst/>
          </a:prstGeom>
          <a:noFill/>
          <a:ln w="9525">
            <a:noFill/>
            <a:miter lim="800000"/>
            <a:headEnd/>
            <a:tailEnd/>
          </a:ln>
        </p:spPr>
      </p:pic>
      <p:pic>
        <p:nvPicPr>
          <p:cNvPr id="37899" name="Picture 18"/>
          <p:cNvPicPr>
            <a:picLocks noChangeAspect="1"/>
          </p:cNvPicPr>
          <p:nvPr/>
        </p:nvPicPr>
        <p:blipFill>
          <a:blip r:embed="rId2"/>
          <a:srcRect/>
          <a:stretch>
            <a:fillRect/>
          </a:stretch>
        </p:blipFill>
        <p:spPr bwMode="auto">
          <a:xfrm>
            <a:off x="4800600" y="4191000"/>
            <a:ext cx="557213" cy="1233488"/>
          </a:xfrm>
          <a:prstGeom prst="rect">
            <a:avLst/>
          </a:prstGeom>
          <a:noFill/>
          <a:ln w="9525">
            <a:noFill/>
            <a:miter lim="800000"/>
            <a:headEnd/>
            <a:tailEnd/>
          </a:ln>
        </p:spPr>
      </p:pic>
      <p:pic>
        <p:nvPicPr>
          <p:cNvPr id="37900" name="Picture 21"/>
          <p:cNvPicPr>
            <a:picLocks noChangeAspect="1"/>
          </p:cNvPicPr>
          <p:nvPr/>
        </p:nvPicPr>
        <p:blipFill>
          <a:blip r:embed="rId4"/>
          <a:srcRect/>
          <a:stretch>
            <a:fillRect/>
          </a:stretch>
        </p:blipFill>
        <p:spPr bwMode="auto">
          <a:xfrm>
            <a:off x="2405063" y="4492625"/>
            <a:ext cx="414337" cy="917575"/>
          </a:xfrm>
          <a:prstGeom prst="rect">
            <a:avLst/>
          </a:prstGeom>
          <a:noFill/>
          <a:ln w="9525">
            <a:noFill/>
            <a:miter lim="800000"/>
            <a:headEnd/>
            <a:tailEnd/>
          </a:ln>
        </p:spPr>
      </p:pic>
      <p:cxnSp>
        <p:nvCxnSpPr>
          <p:cNvPr id="23" name="Straight Arrow Connector 22"/>
          <p:cNvCxnSpPr/>
          <p:nvPr/>
        </p:nvCxnSpPr>
        <p:spPr bwMode="auto">
          <a:xfrm>
            <a:off x="609600" y="5562600"/>
            <a:ext cx="8054975" cy="1588"/>
          </a:xfrm>
          <a:prstGeom prst="straightConnector1">
            <a:avLst/>
          </a:prstGeom>
          <a:ln w="76200" cmpd="sng">
            <a:solidFill>
              <a:srgbClr val="A5ACAF"/>
            </a:solidFill>
            <a:headEnd type="none" w="med" len="med"/>
            <a:tailEnd type="triangle"/>
          </a:ln>
          <a:effectLst>
            <a:outerShdw blurRad="50800" dist="38100" dir="5400000" algn="t"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
        <p:nvSpPr>
          <p:cNvPr id="37902" name="TextBox 23"/>
          <p:cNvSpPr txBox="1">
            <a:spLocks noChangeArrowheads="1"/>
          </p:cNvSpPr>
          <p:nvPr/>
        </p:nvSpPr>
        <p:spPr bwMode="auto">
          <a:xfrm>
            <a:off x="457200" y="5602288"/>
            <a:ext cx="8229600" cy="646112"/>
          </a:xfrm>
          <a:prstGeom prst="rect">
            <a:avLst/>
          </a:prstGeom>
          <a:noFill/>
          <a:ln w="9525">
            <a:noFill/>
            <a:miter lim="800000"/>
            <a:headEnd/>
            <a:tailEnd/>
          </a:ln>
        </p:spPr>
        <p:txBody>
          <a:bodyPr>
            <a:spAutoFit/>
          </a:bodyPr>
          <a:lstStyle/>
          <a:p>
            <a:r>
              <a:rPr lang="en-US"/>
              <a:t>Because SEO is “organic” it takes time for clients to see results and return on investment. By the 6</a:t>
            </a:r>
            <a:r>
              <a:rPr lang="en-US" baseline="30000"/>
              <a:t>th</a:t>
            </a:r>
            <a:r>
              <a:rPr lang="en-US"/>
              <a:t> month, 85% of OrangeSoda clients are on the first page.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txBox="1">
            <a:spLocks/>
          </p:cNvSpPr>
          <p:nvPr/>
        </p:nvSpPr>
        <p:spPr bwMode="auto">
          <a:xfrm>
            <a:off x="0" y="76200"/>
            <a:ext cx="9296400" cy="914400"/>
          </a:xfrm>
          <a:prstGeom prst="rect">
            <a:avLst/>
          </a:prstGeom>
          <a:noFill/>
          <a:ln w="9525">
            <a:noFill/>
            <a:miter lim="800000"/>
            <a:headEnd/>
            <a:tailEnd/>
          </a:ln>
        </p:spPr>
        <p:txBody>
          <a:bodyPr anchor="ctr"/>
          <a:lstStyle/>
          <a:p>
            <a:r>
              <a:rPr lang="en-US" sz="3200" b="1">
                <a:solidFill>
                  <a:schemeClr val="bg2"/>
                </a:solidFill>
              </a:rPr>
              <a:t>  Relevance – Coding &amp; Content</a:t>
            </a:r>
          </a:p>
        </p:txBody>
      </p:sp>
      <p:sp>
        <p:nvSpPr>
          <p:cNvPr id="38914" name="TextBox 8"/>
          <p:cNvSpPr txBox="1">
            <a:spLocks noChangeArrowheads="1"/>
          </p:cNvSpPr>
          <p:nvPr/>
        </p:nvSpPr>
        <p:spPr bwMode="auto">
          <a:xfrm>
            <a:off x="228600" y="4572000"/>
            <a:ext cx="3352800" cy="1103313"/>
          </a:xfrm>
          <a:prstGeom prst="rect">
            <a:avLst/>
          </a:prstGeom>
          <a:noFill/>
          <a:ln w="9525">
            <a:noFill/>
            <a:miter lim="800000"/>
            <a:headEnd/>
            <a:tailEnd/>
          </a:ln>
        </p:spPr>
        <p:txBody>
          <a:bodyPr>
            <a:spAutoFit/>
          </a:bodyPr>
          <a:lstStyle/>
          <a:p>
            <a:pPr>
              <a:lnSpc>
                <a:spcPct val="120000"/>
              </a:lnSpc>
            </a:pPr>
            <a:r>
              <a:rPr lang="en-US" sz="1400"/>
              <a:t>Title and meta tags tell search engines what you want to rank for.  </a:t>
            </a:r>
          </a:p>
          <a:p>
            <a:pPr>
              <a:lnSpc>
                <a:spcPct val="120000"/>
              </a:lnSpc>
            </a:pPr>
            <a:endParaRPr lang="en-US" sz="1400"/>
          </a:p>
          <a:p>
            <a:pPr>
              <a:lnSpc>
                <a:spcPct val="120000"/>
              </a:lnSpc>
            </a:pPr>
            <a:r>
              <a:rPr lang="en-US" sz="1400"/>
              <a:t>Other factors include:</a:t>
            </a:r>
          </a:p>
        </p:txBody>
      </p:sp>
      <p:pic>
        <p:nvPicPr>
          <p:cNvPr id="3" name="Picture 2" descr="Screen Shot 2012-08-09 at 4.41.45 PM.png"/>
          <p:cNvPicPr>
            <a:picLocks noChangeAspect="1"/>
          </p:cNvPicPr>
          <p:nvPr/>
        </p:nvPicPr>
        <p:blipFill>
          <a:blip r:embed="rId4"/>
          <a:stretch>
            <a:fillRect/>
          </a:stretch>
        </p:blipFill>
        <p:spPr>
          <a:xfrm>
            <a:off x="215900" y="2286000"/>
            <a:ext cx="2971800" cy="1295400"/>
          </a:xfrm>
          <a:prstGeom prst="rect">
            <a:avLst/>
          </a:prstGeom>
          <a:ln>
            <a:noFill/>
          </a:ln>
          <a:effectLst>
            <a:outerShdw blurRad="292100" dist="139700" dir="2700000" algn="tl" rotWithShape="0">
              <a:srgbClr val="333333">
                <a:alpha val="65000"/>
              </a:srgbClr>
            </a:outerShdw>
          </a:effectLst>
        </p:spPr>
      </p:pic>
      <p:pic>
        <p:nvPicPr>
          <p:cNvPr id="6" name="Picture 5" descr="Screen Shot 2012-08-09 at 4.42.12 PM.png"/>
          <p:cNvPicPr>
            <a:picLocks noChangeAspect="1"/>
          </p:cNvPicPr>
          <p:nvPr/>
        </p:nvPicPr>
        <p:blipFill>
          <a:blip r:embed="rId5"/>
          <a:stretch>
            <a:fillRect/>
          </a:stretch>
        </p:blipFill>
        <p:spPr>
          <a:xfrm>
            <a:off x="228600" y="3733800"/>
            <a:ext cx="3733800" cy="635000"/>
          </a:xfrm>
          <a:prstGeom prst="rect">
            <a:avLst/>
          </a:prstGeom>
          <a:ln>
            <a:noFill/>
          </a:ln>
          <a:effectLst>
            <a:outerShdw blurRad="292100" dist="139700" dir="2700000" algn="tl" rotWithShape="0">
              <a:srgbClr val="333333">
                <a:alpha val="65000"/>
              </a:srgbClr>
            </a:outerShdw>
          </a:effectLst>
        </p:spPr>
      </p:pic>
      <p:pic>
        <p:nvPicPr>
          <p:cNvPr id="12" name="Picture 11" descr="Screen Shot 2012-08-09 at 4.45.04 PM.png"/>
          <p:cNvPicPr>
            <a:picLocks noChangeAspect="1"/>
          </p:cNvPicPr>
          <p:nvPr/>
        </p:nvPicPr>
        <p:blipFill>
          <a:blip r:embed="rId6"/>
          <a:stretch>
            <a:fillRect/>
          </a:stretch>
        </p:blipFill>
        <p:spPr>
          <a:xfrm>
            <a:off x="228600" y="1219200"/>
            <a:ext cx="6432550" cy="914400"/>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1524000" y="1828800"/>
            <a:ext cx="5105400" cy="76200"/>
          </a:xfrm>
          <a:prstGeom prst="rect">
            <a:avLst/>
          </a:prstGeom>
          <a:noFill/>
          <a:ln>
            <a:solidFill>
              <a:srgbClr val="7AB8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Arrow Connector 14"/>
          <p:cNvCxnSpPr/>
          <p:nvPr/>
        </p:nvCxnSpPr>
        <p:spPr>
          <a:xfrm flipH="1">
            <a:off x="2057400" y="1905000"/>
            <a:ext cx="2057400" cy="2133600"/>
          </a:xfrm>
          <a:prstGeom prst="straightConnector1">
            <a:avLst/>
          </a:prstGeom>
          <a:ln>
            <a:solidFill>
              <a:srgbClr val="7AB800"/>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295400" y="1371600"/>
            <a:ext cx="3048000" cy="76200"/>
          </a:xfrm>
          <a:prstGeom prst="rect">
            <a:avLst/>
          </a:prstGeom>
          <a:noFill/>
          <a:ln>
            <a:solidFill>
              <a:srgbClr val="F58025"/>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Arrow Connector 18"/>
          <p:cNvCxnSpPr>
            <a:stCxn id="18" idx="1"/>
          </p:cNvCxnSpPr>
          <p:nvPr/>
        </p:nvCxnSpPr>
        <p:spPr>
          <a:xfrm flipH="1">
            <a:off x="1066800" y="1409700"/>
            <a:ext cx="228600" cy="1181100"/>
          </a:xfrm>
          <a:prstGeom prst="straightConnector1">
            <a:avLst/>
          </a:prstGeom>
          <a:ln>
            <a:solidFill>
              <a:srgbClr val="F58025"/>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1676400" y="1447800"/>
            <a:ext cx="1905000" cy="2286000"/>
          </a:xfrm>
          <a:prstGeom prst="straightConnector1">
            <a:avLst/>
          </a:prstGeom>
          <a:ln>
            <a:solidFill>
              <a:srgbClr val="F58025"/>
            </a:solidFill>
            <a:tailEnd type="arrow"/>
          </a:ln>
        </p:spPr>
        <p:style>
          <a:lnRef idx="2">
            <a:schemeClr val="accent1"/>
          </a:lnRef>
          <a:fillRef idx="0">
            <a:schemeClr val="accent1"/>
          </a:fillRef>
          <a:effectRef idx="1">
            <a:schemeClr val="accent1"/>
          </a:effectRef>
          <a:fontRef idx="minor">
            <a:schemeClr val="tx1"/>
          </a:fontRef>
        </p:style>
      </p:cxnSp>
      <p:pic>
        <p:nvPicPr>
          <p:cNvPr id="43" name="Picture 42" descr="Screen Shot 2012-08-09 at 4.19.45 PM.png"/>
          <p:cNvPicPr>
            <a:picLocks noChangeAspect="1"/>
          </p:cNvPicPr>
          <p:nvPr/>
        </p:nvPicPr>
        <p:blipFill>
          <a:blip r:embed="rId7"/>
          <a:stretch>
            <a:fillRect/>
          </a:stretch>
        </p:blipFill>
        <p:spPr>
          <a:xfrm>
            <a:off x="4038600" y="2898775"/>
            <a:ext cx="4087813" cy="3276600"/>
          </a:xfrm>
          <a:prstGeom prst="rect">
            <a:avLst/>
          </a:prstGeom>
          <a:ln>
            <a:noFill/>
          </a:ln>
          <a:effectLst>
            <a:outerShdw blurRad="292100" dist="139700" dir="2700000" algn="tl" rotWithShape="0">
              <a:srgbClr val="333333">
                <a:alpha val="65000"/>
              </a:srgbClr>
            </a:outerShdw>
          </a:effectLst>
        </p:spPr>
      </p:pic>
      <p:sp>
        <p:nvSpPr>
          <p:cNvPr id="44" name="TextBox 43"/>
          <p:cNvSpPr txBox="1"/>
          <p:nvPr/>
        </p:nvSpPr>
        <p:spPr>
          <a:xfrm>
            <a:off x="304800" y="5562600"/>
            <a:ext cx="3352800" cy="609398"/>
          </a:xfrm>
          <a:prstGeom prst="rect">
            <a:avLst/>
          </a:prstGeom>
          <a:noFill/>
        </p:spPr>
        <p:txBody>
          <a:bodyPr numCol="2">
            <a:spAutoFit/>
          </a:bodyPr>
          <a:lstStyle/>
          <a:p>
            <a:pPr marL="285750" indent="-285750" fontAlgn="auto">
              <a:lnSpc>
                <a:spcPct val="120000"/>
              </a:lnSpc>
              <a:spcBef>
                <a:spcPts val="0"/>
              </a:spcBef>
              <a:spcAft>
                <a:spcPts val="0"/>
              </a:spcAft>
              <a:buFont typeface="Arial"/>
              <a:buChar char="•"/>
              <a:defRPr/>
            </a:pPr>
            <a:r>
              <a:rPr lang="en-US" sz="1400" dirty="0">
                <a:latin typeface="Arial" pitchFamily="34" charset="0"/>
                <a:cs typeface="Arial" pitchFamily="34" charset="0"/>
              </a:rPr>
              <a:t>Sitemap files</a:t>
            </a:r>
          </a:p>
          <a:p>
            <a:pPr marL="285750" indent="-285750" fontAlgn="auto">
              <a:lnSpc>
                <a:spcPct val="120000"/>
              </a:lnSpc>
              <a:spcBef>
                <a:spcPts val="0"/>
              </a:spcBef>
              <a:spcAft>
                <a:spcPts val="0"/>
              </a:spcAft>
              <a:buFont typeface="Arial"/>
              <a:buChar char="•"/>
              <a:defRPr/>
            </a:pPr>
            <a:r>
              <a:rPr lang="en-US" sz="1400" dirty="0">
                <a:latin typeface="Arial" pitchFamily="34" charset="0"/>
                <a:cs typeface="Arial" pitchFamily="34" charset="0"/>
              </a:rPr>
              <a:t>Robots txt files</a:t>
            </a:r>
          </a:p>
          <a:p>
            <a:pPr marL="285750" indent="-285750" fontAlgn="auto">
              <a:lnSpc>
                <a:spcPct val="120000"/>
              </a:lnSpc>
              <a:spcBef>
                <a:spcPts val="0"/>
              </a:spcBef>
              <a:spcAft>
                <a:spcPts val="0"/>
              </a:spcAft>
              <a:buFont typeface="Arial"/>
              <a:buChar char="•"/>
              <a:defRPr/>
            </a:pPr>
            <a:r>
              <a:rPr lang="en-US" sz="1400" dirty="0">
                <a:latin typeface="Arial" pitchFamily="34" charset="0"/>
                <a:cs typeface="Arial" pitchFamily="34" charset="0"/>
              </a:rPr>
              <a:t>Canonical URLs</a:t>
            </a:r>
          </a:p>
          <a:p>
            <a:pPr marL="285750" indent="-285750" fontAlgn="auto">
              <a:lnSpc>
                <a:spcPct val="120000"/>
              </a:lnSpc>
              <a:spcBef>
                <a:spcPts val="0"/>
              </a:spcBef>
              <a:spcAft>
                <a:spcPts val="0"/>
              </a:spcAft>
              <a:buFont typeface="Arial"/>
              <a:buChar char="•"/>
              <a:defRPr/>
            </a:pPr>
            <a:r>
              <a:rPr lang="en-US" sz="1400" dirty="0">
                <a:latin typeface="Arial" pitchFamily="34" charset="0"/>
                <a:cs typeface="Arial" pitchFamily="34" charset="0"/>
              </a:rPr>
              <a:t>Alt text</a:t>
            </a:r>
          </a:p>
        </p:txBody>
      </p:sp>
      <p:sp>
        <p:nvSpPr>
          <p:cNvPr id="45" name="Rectangle 44"/>
          <p:cNvSpPr/>
          <p:nvPr/>
        </p:nvSpPr>
        <p:spPr>
          <a:xfrm>
            <a:off x="6324600" y="2974975"/>
            <a:ext cx="1219200" cy="152400"/>
          </a:xfrm>
          <a:prstGeom prst="rect">
            <a:avLst/>
          </a:prstGeom>
          <a:noFill/>
          <a:ln>
            <a:solidFill>
              <a:srgbClr val="7AB8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6248400" y="3657600"/>
            <a:ext cx="1371600" cy="152400"/>
          </a:xfrm>
          <a:prstGeom prst="rect">
            <a:avLst/>
          </a:prstGeom>
          <a:noFill/>
          <a:ln>
            <a:solidFill>
              <a:srgbClr val="7AB8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7" name="Straight Arrow Connector 46"/>
          <p:cNvCxnSpPr/>
          <p:nvPr/>
        </p:nvCxnSpPr>
        <p:spPr>
          <a:xfrm flipH="1">
            <a:off x="6858000" y="2136775"/>
            <a:ext cx="457200" cy="836613"/>
          </a:xfrm>
          <a:prstGeom prst="straightConnector1">
            <a:avLst/>
          </a:prstGeom>
          <a:ln>
            <a:solidFill>
              <a:srgbClr val="7AB800"/>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7543800" y="2136775"/>
            <a:ext cx="76200" cy="1524000"/>
          </a:xfrm>
          <a:prstGeom prst="straightConnector1">
            <a:avLst/>
          </a:prstGeom>
          <a:ln>
            <a:solidFill>
              <a:srgbClr val="7AB800"/>
            </a:solidFill>
            <a:tailEnd type="arrow"/>
          </a:ln>
        </p:spPr>
        <p:style>
          <a:lnRef idx="2">
            <a:schemeClr val="accent1"/>
          </a:lnRef>
          <a:fillRef idx="0">
            <a:schemeClr val="accent1"/>
          </a:fillRef>
          <a:effectRef idx="1">
            <a:schemeClr val="accent1"/>
          </a:effectRef>
          <a:fontRef idx="minor">
            <a:schemeClr val="tx1"/>
          </a:fontRef>
        </p:style>
      </p:cxnSp>
      <p:sp>
        <p:nvSpPr>
          <p:cNvPr id="38929" name="TextBox 53"/>
          <p:cNvSpPr txBox="1">
            <a:spLocks noChangeArrowheads="1"/>
          </p:cNvSpPr>
          <p:nvPr/>
        </p:nvSpPr>
        <p:spPr bwMode="auto">
          <a:xfrm>
            <a:off x="6781800" y="1828800"/>
            <a:ext cx="2362200" cy="307975"/>
          </a:xfrm>
          <a:prstGeom prst="rect">
            <a:avLst/>
          </a:prstGeom>
          <a:noFill/>
          <a:ln w="9525">
            <a:noFill/>
            <a:miter lim="800000"/>
            <a:headEnd/>
            <a:tailEnd/>
          </a:ln>
        </p:spPr>
        <p:txBody>
          <a:bodyPr>
            <a:spAutoFit/>
          </a:bodyPr>
          <a:lstStyle/>
          <a:p>
            <a:pPr marL="342900" indent="-342900"/>
            <a:r>
              <a:rPr lang="en-US" sz="1400"/>
              <a:t>Keyword-rich headers</a:t>
            </a:r>
          </a:p>
        </p:txBody>
      </p:sp>
      <p:sp>
        <p:nvSpPr>
          <p:cNvPr id="56" name="Rectangle 55"/>
          <p:cNvSpPr/>
          <p:nvPr/>
        </p:nvSpPr>
        <p:spPr>
          <a:xfrm>
            <a:off x="5867400" y="3124200"/>
            <a:ext cx="762000" cy="152400"/>
          </a:xfrm>
          <a:prstGeom prst="rect">
            <a:avLst/>
          </a:prstGeom>
          <a:noFill/>
          <a:ln>
            <a:solidFill>
              <a:srgbClr val="F58025"/>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Rectangle 56"/>
          <p:cNvSpPr/>
          <p:nvPr/>
        </p:nvSpPr>
        <p:spPr>
          <a:xfrm>
            <a:off x="7620000" y="5600700"/>
            <a:ext cx="457200" cy="114300"/>
          </a:xfrm>
          <a:prstGeom prst="rect">
            <a:avLst/>
          </a:prstGeom>
          <a:noFill/>
          <a:ln>
            <a:solidFill>
              <a:srgbClr val="F58025"/>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Rectangle 57"/>
          <p:cNvSpPr/>
          <p:nvPr/>
        </p:nvSpPr>
        <p:spPr>
          <a:xfrm>
            <a:off x="5486400" y="5715000"/>
            <a:ext cx="228600" cy="76200"/>
          </a:xfrm>
          <a:prstGeom prst="rect">
            <a:avLst/>
          </a:prstGeom>
          <a:noFill/>
          <a:ln>
            <a:solidFill>
              <a:srgbClr val="F58025"/>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9" name="Straight Arrow Connector 58"/>
          <p:cNvCxnSpPr>
            <a:endCxn id="57" idx="0"/>
          </p:cNvCxnSpPr>
          <p:nvPr/>
        </p:nvCxnSpPr>
        <p:spPr>
          <a:xfrm>
            <a:off x="7543800" y="4572000"/>
            <a:ext cx="304800" cy="1028700"/>
          </a:xfrm>
          <a:prstGeom prst="straightConnector1">
            <a:avLst/>
          </a:prstGeom>
          <a:ln>
            <a:solidFill>
              <a:srgbClr val="F58025"/>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flipV="1">
            <a:off x="6553200" y="3276600"/>
            <a:ext cx="685800" cy="762000"/>
          </a:xfrm>
          <a:prstGeom prst="straightConnector1">
            <a:avLst/>
          </a:prstGeom>
          <a:ln>
            <a:solidFill>
              <a:srgbClr val="F58025"/>
            </a:solidFill>
            <a:tailEnd type="arrow"/>
          </a:ln>
        </p:spPr>
        <p:style>
          <a:lnRef idx="2">
            <a:schemeClr val="accent1"/>
          </a:lnRef>
          <a:fillRef idx="0">
            <a:schemeClr val="accent1"/>
          </a:fillRef>
          <a:effectRef idx="1">
            <a:schemeClr val="accent1"/>
          </a:effectRef>
          <a:fontRef idx="minor">
            <a:schemeClr val="tx1"/>
          </a:fontRef>
        </p:style>
      </p:cxnSp>
      <p:sp>
        <p:nvSpPr>
          <p:cNvPr id="38935" name="TextBox 66"/>
          <p:cNvSpPr txBox="1">
            <a:spLocks noChangeArrowheads="1"/>
          </p:cNvSpPr>
          <p:nvPr/>
        </p:nvSpPr>
        <p:spPr bwMode="auto">
          <a:xfrm>
            <a:off x="6705600" y="4038600"/>
            <a:ext cx="2362200" cy="523875"/>
          </a:xfrm>
          <a:prstGeom prst="rect">
            <a:avLst/>
          </a:prstGeom>
          <a:noFill/>
          <a:ln w="9525">
            <a:noFill/>
            <a:miter lim="800000"/>
            <a:headEnd/>
            <a:tailEnd/>
          </a:ln>
        </p:spPr>
        <p:txBody>
          <a:bodyPr>
            <a:spAutoFit/>
          </a:bodyPr>
          <a:lstStyle/>
          <a:p>
            <a:pPr marL="342900" indent="-342900"/>
            <a:r>
              <a:rPr lang="en-US" sz="1400"/>
              <a:t>Use of main and secondary</a:t>
            </a:r>
          </a:p>
          <a:p>
            <a:pPr marL="342900" indent="-342900"/>
            <a:r>
              <a:rPr lang="en-US" sz="1400"/>
              <a:t>keywords in text</a:t>
            </a:r>
          </a:p>
        </p:txBody>
      </p:sp>
      <p:sp>
        <p:nvSpPr>
          <p:cNvPr id="38936" name="TextBox 68"/>
          <p:cNvSpPr txBox="1">
            <a:spLocks noChangeArrowheads="1"/>
          </p:cNvSpPr>
          <p:nvPr/>
        </p:nvSpPr>
        <p:spPr bwMode="auto">
          <a:xfrm>
            <a:off x="6248400" y="5867400"/>
            <a:ext cx="2895600" cy="307975"/>
          </a:xfrm>
          <a:prstGeom prst="rect">
            <a:avLst/>
          </a:prstGeom>
          <a:noFill/>
          <a:ln w="9525">
            <a:noFill/>
            <a:miter lim="800000"/>
            <a:headEnd/>
            <a:tailEnd/>
          </a:ln>
        </p:spPr>
        <p:txBody>
          <a:bodyPr>
            <a:spAutoFit/>
          </a:bodyPr>
          <a:lstStyle/>
          <a:p>
            <a:pPr marL="342900" indent="-342900"/>
            <a:r>
              <a:rPr lang="en-US" sz="1400"/>
              <a:t> Professionally-written content</a:t>
            </a:r>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txBox="1">
            <a:spLocks/>
          </p:cNvSpPr>
          <p:nvPr/>
        </p:nvSpPr>
        <p:spPr bwMode="auto">
          <a:xfrm>
            <a:off x="0" y="76200"/>
            <a:ext cx="9296400" cy="914400"/>
          </a:xfrm>
          <a:prstGeom prst="rect">
            <a:avLst/>
          </a:prstGeom>
          <a:noFill/>
          <a:ln w="9525">
            <a:noFill/>
            <a:miter lim="800000"/>
            <a:headEnd/>
            <a:tailEnd/>
          </a:ln>
        </p:spPr>
        <p:txBody>
          <a:bodyPr anchor="ctr"/>
          <a:lstStyle/>
          <a:p>
            <a:r>
              <a:rPr lang="en-US" sz="3200" b="1">
                <a:solidFill>
                  <a:schemeClr val="bg2"/>
                </a:solidFill>
              </a:rPr>
              <a:t>  Popularity – Link Building</a:t>
            </a:r>
          </a:p>
        </p:txBody>
      </p:sp>
      <p:sp>
        <p:nvSpPr>
          <p:cNvPr id="40962" name="Rectangle 3"/>
          <p:cNvSpPr>
            <a:spLocks noChangeArrowheads="1"/>
          </p:cNvSpPr>
          <p:nvPr/>
        </p:nvSpPr>
        <p:spPr bwMode="auto">
          <a:xfrm>
            <a:off x="457200" y="6172200"/>
            <a:ext cx="4572000" cy="261938"/>
          </a:xfrm>
          <a:prstGeom prst="rect">
            <a:avLst/>
          </a:prstGeom>
          <a:noFill/>
          <a:ln w="9525">
            <a:noFill/>
            <a:miter lim="800000"/>
            <a:headEnd/>
            <a:tailEnd/>
          </a:ln>
        </p:spPr>
        <p:txBody>
          <a:bodyPr>
            <a:spAutoFit/>
          </a:bodyPr>
          <a:lstStyle/>
          <a:p>
            <a:r>
              <a:rPr lang="en-US" sz="1100" i="1"/>
              <a:t>*An example roadmap can be seen in the appendix</a:t>
            </a:r>
          </a:p>
        </p:txBody>
      </p:sp>
      <p:sp>
        <p:nvSpPr>
          <p:cNvPr id="5" name="Rounded Rectangle 4"/>
          <p:cNvSpPr/>
          <p:nvPr/>
        </p:nvSpPr>
        <p:spPr>
          <a:xfrm>
            <a:off x="457200" y="4495800"/>
            <a:ext cx="8229600" cy="914400"/>
          </a:xfrm>
          <a:prstGeom prst="roundRect">
            <a:avLst/>
          </a:prstGeom>
          <a:solidFill>
            <a:srgbClr val="7AB8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dirty="0">
                <a:latin typeface="Arial"/>
                <a:cs typeface="Arial"/>
              </a:rPr>
              <a:t>Client’s Site</a:t>
            </a:r>
            <a:endParaRPr lang="en-US" sz="2400" dirty="0">
              <a:latin typeface="Arial"/>
              <a:cs typeface="Arial"/>
            </a:endParaRPr>
          </a:p>
        </p:txBody>
      </p:sp>
      <p:cxnSp>
        <p:nvCxnSpPr>
          <p:cNvPr id="10" name="Straight Arrow Connector 9"/>
          <p:cNvCxnSpPr>
            <a:stCxn id="8" idx="2"/>
          </p:cNvCxnSpPr>
          <p:nvPr/>
        </p:nvCxnSpPr>
        <p:spPr>
          <a:xfrm>
            <a:off x="990600" y="4191000"/>
            <a:ext cx="0" cy="304800"/>
          </a:xfrm>
          <a:prstGeom prst="straightConnector1">
            <a:avLst/>
          </a:prstGeom>
          <a:ln>
            <a:solidFill>
              <a:srgbClr val="A5ACAF"/>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209800" y="4191000"/>
            <a:ext cx="0" cy="304800"/>
          </a:xfrm>
          <a:prstGeom prst="straightConnector1">
            <a:avLst/>
          </a:prstGeom>
          <a:ln>
            <a:solidFill>
              <a:srgbClr val="A5ACAF"/>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3352800" y="4191000"/>
            <a:ext cx="0" cy="304800"/>
          </a:xfrm>
          <a:prstGeom prst="straightConnector1">
            <a:avLst/>
          </a:prstGeom>
          <a:ln>
            <a:solidFill>
              <a:srgbClr val="A5ACAF"/>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4572000" y="4191000"/>
            <a:ext cx="0" cy="304800"/>
          </a:xfrm>
          <a:prstGeom prst="straightConnector1">
            <a:avLst/>
          </a:prstGeom>
          <a:ln>
            <a:solidFill>
              <a:srgbClr val="A5ACAF"/>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791200" y="4191000"/>
            <a:ext cx="0" cy="304800"/>
          </a:xfrm>
          <a:prstGeom prst="straightConnector1">
            <a:avLst/>
          </a:prstGeom>
          <a:ln>
            <a:solidFill>
              <a:srgbClr val="A5ACAF"/>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7010400" y="4191000"/>
            <a:ext cx="0" cy="304800"/>
          </a:xfrm>
          <a:prstGeom prst="straightConnector1">
            <a:avLst/>
          </a:prstGeom>
          <a:ln>
            <a:solidFill>
              <a:srgbClr val="A5ACAF"/>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8229600" y="4191000"/>
            <a:ext cx="0" cy="304800"/>
          </a:xfrm>
          <a:prstGeom prst="straightConnector1">
            <a:avLst/>
          </a:prstGeom>
          <a:ln>
            <a:solidFill>
              <a:srgbClr val="A5ACAF"/>
            </a:solidFill>
            <a:tailEnd type="arrow"/>
          </a:ln>
        </p:spPr>
        <p:style>
          <a:lnRef idx="2">
            <a:schemeClr val="accent1"/>
          </a:lnRef>
          <a:fillRef idx="0">
            <a:schemeClr val="accent1"/>
          </a:fillRef>
          <a:effectRef idx="1">
            <a:schemeClr val="accent1"/>
          </a:effectRef>
          <a:fontRef idx="minor">
            <a:schemeClr val="tx1"/>
          </a:fontRef>
        </p:style>
      </p:cxnSp>
      <p:sp>
        <p:nvSpPr>
          <p:cNvPr id="40971" name="Rectangle 11"/>
          <p:cNvSpPr>
            <a:spLocks noChangeArrowheads="1"/>
          </p:cNvSpPr>
          <p:nvPr/>
        </p:nvSpPr>
        <p:spPr bwMode="auto">
          <a:xfrm>
            <a:off x="457200" y="5573713"/>
            <a:ext cx="8229600" cy="369887"/>
          </a:xfrm>
          <a:prstGeom prst="rect">
            <a:avLst/>
          </a:prstGeom>
          <a:noFill/>
          <a:ln w="9525">
            <a:noFill/>
            <a:miter lim="800000"/>
            <a:headEnd/>
            <a:tailEnd/>
          </a:ln>
        </p:spPr>
        <p:txBody>
          <a:bodyPr>
            <a:spAutoFit/>
          </a:bodyPr>
          <a:lstStyle/>
          <a:p>
            <a:pPr algn="ctr"/>
            <a:r>
              <a:rPr lang="en-US" b="1" i="1"/>
              <a:t>Of the 10 most important SEO ranking factors, seven deal with links.</a:t>
            </a:r>
          </a:p>
        </p:txBody>
      </p:sp>
      <p:sp>
        <p:nvSpPr>
          <p:cNvPr id="40972" name="Rectangle 32"/>
          <p:cNvSpPr>
            <a:spLocks noChangeArrowheads="1"/>
          </p:cNvSpPr>
          <p:nvPr/>
        </p:nvSpPr>
        <p:spPr bwMode="auto">
          <a:xfrm>
            <a:off x="457200" y="1447800"/>
            <a:ext cx="8229600" cy="369888"/>
          </a:xfrm>
          <a:prstGeom prst="rect">
            <a:avLst/>
          </a:prstGeom>
          <a:noFill/>
          <a:ln w="9525">
            <a:noFill/>
            <a:miter lim="800000"/>
            <a:headEnd/>
            <a:tailEnd/>
          </a:ln>
        </p:spPr>
        <p:txBody>
          <a:bodyPr>
            <a:spAutoFit/>
          </a:bodyPr>
          <a:lstStyle/>
          <a:p>
            <a:pPr algn="ctr"/>
            <a:r>
              <a:rPr lang="en-US" b="1"/>
              <a:t>Campaigns are assigned a roadmap with a diverse link-building strategy.*</a:t>
            </a:r>
          </a:p>
        </p:txBody>
      </p:sp>
      <p:cxnSp>
        <p:nvCxnSpPr>
          <p:cNvPr id="41" name="Straight Arrow Connector 40"/>
          <p:cNvCxnSpPr>
            <a:stCxn id="34" idx="2"/>
          </p:cNvCxnSpPr>
          <p:nvPr/>
        </p:nvCxnSpPr>
        <p:spPr>
          <a:xfrm>
            <a:off x="1600200" y="3009900"/>
            <a:ext cx="0" cy="1485900"/>
          </a:xfrm>
          <a:prstGeom prst="straightConnector1">
            <a:avLst/>
          </a:prstGeom>
          <a:ln>
            <a:solidFill>
              <a:srgbClr val="A5ACAF"/>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2806700" y="3009900"/>
            <a:ext cx="0" cy="1485900"/>
          </a:xfrm>
          <a:prstGeom prst="straightConnector1">
            <a:avLst/>
          </a:prstGeom>
          <a:ln>
            <a:solidFill>
              <a:srgbClr val="A5ACAF"/>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3962400" y="2997200"/>
            <a:ext cx="0" cy="1485900"/>
          </a:xfrm>
          <a:prstGeom prst="straightConnector1">
            <a:avLst/>
          </a:prstGeom>
          <a:ln>
            <a:solidFill>
              <a:srgbClr val="A5ACAF"/>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5181600" y="3009900"/>
            <a:ext cx="0" cy="1485900"/>
          </a:xfrm>
          <a:prstGeom prst="straightConnector1">
            <a:avLst/>
          </a:prstGeom>
          <a:ln>
            <a:solidFill>
              <a:srgbClr val="A5ACAF"/>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6400800" y="3009900"/>
            <a:ext cx="0" cy="1485900"/>
          </a:xfrm>
          <a:prstGeom prst="straightConnector1">
            <a:avLst/>
          </a:prstGeom>
          <a:ln>
            <a:solidFill>
              <a:srgbClr val="A5ACAF"/>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7620000" y="3022600"/>
            <a:ext cx="0" cy="1485900"/>
          </a:xfrm>
          <a:prstGeom prst="straightConnector1">
            <a:avLst/>
          </a:prstGeom>
          <a:ln>
            <a:solidFill>
              <a:srgbClr val="A5ACAF"/>
            </a:solidFill>
            <a:tailEnd type="arrow"/>
          </a:ln>
        </p:spPr>
        <p:style>
          <a:lnRef idx="2">
            <a:schemeClr val="accent1"/>
          </a:lnRef>
          <a:fillRef idx="0">
            <a:schemeClr val="accent1"/>
          </a:fillRef>
          <a:effectRef idx="1">
            <a:schemeClr val="accent1"/>
          </a:effectRef>
          <a:fontRef idx="minor">
            <a:schemeClr val="tx1"/>
          </a:fontRef>
        </p:style>
      </p:cxnSp>
      <p:sp>
        <p:nvSpPr>
          <p:cNvPr id="34" name="Rounded Rectangle 33"/>
          <p:cNvSpPr/>
          <p:nvPr/>
        </p:nvSpPr>
        <p:spPr>
          <a:xfrm>
            <a:off x="1143000" y="2095500"/>
            <a:ext cx="914400" cy="914400"/>
          </a:xfrm>
          <a:prstGeom prst="roundRect">
            <a:avLst/>
          </a:prstGeom>
          <a:solidFill>
            <a:srgbClr val="A5ACA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latin typeface="Arial"/>
                <a:cs typeface="Arial"/>
              </a:rPr>
              <a:t>Social Media Page</a:t>
            </a:r>
            <a:endParaRPr lang="en-US" sz="1200" dirty="0">
              <a:latin typeface="Arial"/>
              <a:cs typeface="Arial"/>
            </a:endParaRPr>
          </a:p>
        </p:txBody>
      </p:sp>
      <p:sp>
        <p:nvSpPr>
          <p:cNvPr id="35" name="Rounded Rectangle 34"/>
          <p:cNvSpPr/>
          <p:nvPr/>
        </p:nvSpPr>
        <p:spPr>
          <a:xfrm>
            <a:off x="2324100" y="2095500"/>
            <a:ext cx="914400" cy="914400"/>
          </a:xfrm>
          <a:prstGeom prst="roundRect">
            <a:avLst/>
          </a:prstGeom>
          <a:solidFill>
            <a:srgbClr val="A5ACA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100" dirty="0">
                <a:latin typeface="Arial"/>
                <a:cs typeface="Arial"/>
              </a:rPr>
              <a:t>Social Bookmark</a:t>
            </a:r>
            <a:endParaRPr lang="en-US" sz="1100" dirty="0">
              <a:latin typeface="Arial"/>
              <a:cs typeface="Arial"/>
            </a:endParaRPr>
          </a:p>
        </p:txBody>
      </p:sp>
      <p:sp>
        <p:nvSpPr>
          <p:cNvPr id="36" name="Rounded Rectangle 35"/>
          <p:cNvSpPr/>
          <p:nvPr/>
        </p:nvSpPr>
        <p:spPr>
          <a:xfrm>
            <a:off x="3492500" y="2095500"/>
            <a:ext cx="914400" cy="914400"/>
          </a:xfrm>
          <a:prstGeom prst="roundRect">
            <a:avLst/>
          </a:prstGeom>
          <a:solidFill>
            <a:srgbClr val="A5ACA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latin typeface="Arial"/>
                <a:cs typeface="Arial"/>
              </a:rPr>
              <a:t>Niche Directory</a:t>
            </a:r>
            <a:endParaRPr lang="en-US" sz="1200" dirty="0">
              <a:latin typeface="Arial"/>
              <a:cs typeface="Arial"/>
            </a:endParaRPr>
          </a:p>
        </p:txBody>
      </p:sp>
      <p:sp>
        <p:nvSpPr>
          <p:cNvPr id="37" name="Rounded Rectangle 36"/>
          <p:cNvSpPr/>
          <p:nvPr/>
        </p:nvSpPr>
        <p:spPr>
          <a:xfrm>
            <a:off x="4699000" y="2095500"/>
            <a:ext cx="914400" cy="914400"/>
          </a:xfrm>
          <a:prstGeom prst="roundRect">
            <a:avLst/>
          </a:prstGeom>
          <a:solidFill>
            <a:srgbClr val="A5ACA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latin typeface="Arial"/>
                <a:cs typeface="Arial"/>
              </a:rPr>
              <a:t>General Directory</a:t>
            </a:r>
            <a:endParaRPr lang="en-US" sz="1200" dirty="0">
              <a:latin typeface="Arial"/>
              <a:cs typeface="Arial"/>
            </a:endParaRPr>
          </a:p>
        </p:txBody>
      </p:sp>
      <p:sp>
        <p:nvSpPr>
          <p:cNvPr id="38" name="Rounded Rectangle 37"/>
          <p:cNvSpPr/>
          <p:nvPr/>
        </p:nvSpPr>
        <p:spPr>
          <a:xfrm>
            <a:off x="5930900" y="2095500"/>
            <a:ext cx="914400" cy="914400"/>
          </a:xfrm>
          <a:prstGeom prst="roundRect">
            <a:avLst/>
          </a:prstGeom>
          <a:solidFill>
            <a:srgbClr val="A5ACA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latin typeface="Arial"/>
                <a:cs typeface="Arial"/>
              </a:rPr>
              <a:t>Online Article</a:t>
            </a:r>
            <a:endParaRPr lang="en-US" sz="1200" dirty="0">
              <a:latin typeface="Arial"/>
              <a:cs typeface="Arial"/>
            </a:endParaRPr>
          </a:p>
        </p:txBody>
      </p:sp>
      <p:sp>
        <p:nvSpPr>
          <p:cNvPr id="39" name="Rounded Rectangle 38"/>
          <p:cNvSpPr/>
          <p:nvPr/>
        </p:nvSpPr>
        <p:spPr>
          <a:xfrm>
            <a:off x="7162800" y="2095500"/>
            <a:ext cx="914400" cy="914400"/>
          </a:xfrm>
          <a:prstGeom prst="roundRect">
            <a:avLst/>
          </a:prstGeom>
          <a:solidFill>
            <a:srgbClr val="A5ACA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latin typeface="Arial"/>
                <a:cs typeface="Arial"/>
              </a:rPr>
              <a:t>Blog Post</a:t>
            </a:r>
            <a:endParaRPr lang="en-US" sz="1200" dirty="0">
              <a:latin typeface="Arial"/>
              <a:cs typeface="Arial"/>
            </a:endParaRPr>
          </a:p>
        </p:txBody>
      </p:sp>
      <p:sp>
        <p:nvSpPr>
          <p:cNvPr id="8" name="Rounded Rectangle 7"/>
          <p:cNvSpPr/>
          <p:nvPr/>
        </p:nvSpPr>
        <p:spPr>
          <a:xfrm>
            <a:off x="533400" y="3276600"/>
            <a:ext cx="914400" cy="914400"/>
          </a:xfrm>
          <a:prstGeom prst="roundRect">
            <a:avLst/>
          </a:prstGeom>
          <a:solidFill>
            <a:srgbClr val="A5ACA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latin typeface="Arial"/>
                <a:cs typeface="Arial"/>
              </a:rPr>
              <a:t>Blog Post</a:t>
            </a:r>
            <a:endParaRPr lang="en-US" sz="1200" dirty="0">
              <a:latin typeface="Arial"/>
              <a:cs typeface="Arial"/>
            </a:endParaRPr>
          </a:p>
        </p:txBody>
      </p:sp>
      <p:sp>
        <p:nvSpPr>
          <p:cNvPr id="20" name="Rounded Rectangle 19"/>
          <p:cNvSpPr/>
          <p:nvPr/>
        </p:nvSpPr>
        <p:spPr>
          <a:xfrm>
            <a:off x="1752600" y="3276600"/>
            <a:ext cx="914400" cy="914400"/>
          </a:xfrm>
          <a:prstGeom prst="roundRect">
            <a:avLst/>
          </a:prstGeom>
          <a:solidFill>
            <a:srgbClr val="A5ACA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latin typeface="Arial"/>
                <a:cs typeface="Arial"/>
              </a:rPr>
              <a:t>Online Article</a:t>
            </a:r>
            <a:endParaRPr lang="en-US" sz="1200" dirty="0">
              <a:latin typeface="Arial"/>
              <a:cs typeface="Arial"/>
            </a:endParaRPr>
          </a:p>
        </p:txBody>
      </p:sp>
      <p:sp>
        <p:nvSpPr>
          <p:cNvPr id="21" name="Rounded Rectangle 20"/>
          <p:cNvSpPr/>
          <p:nvPr/>
        </p:nvSpPr>
        <p:spPr>
          <a:xfrm>
            <a:off x="4114800" y="3276600"/>
            <a:ext cx="914400" cy="914400"/>
          </a:xfrm>
          <a:prstGeom prst="roundRect">
            <a:avLst/>
          </a:prstGeom>
          <a:solidFill>
            <a:srgbClr val="A5ACA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latin typeface="Arial"/>
                <a:cs typeface="Arial"/>
              </a:rPr>
              <a:t>Niche Directory</a:t>
            </a:r>
            <a:endParaRPr lang="en-US" sz="1200" dirty="0">
              <a:latin typeface="Arial"/>
              <a:cs typeface="Arial"/>
            </a:endParaRPr>
          </a:p>
        </p:txBody>
      </p:sp>
      <p:sp>
        <p:nvSpPr>
          <p:cNvPr id="22" name="Rounded Rectangle 21"/>
          <p:cNvSpPr/>
          <p:nvPr/>
        </p:nvSpPr>
        <p:spPr>
          <a:xfrm>
            <a:off x="7772400" y="3276600"/>
            <a:ext cx="914400" cy="914400"/>
          </a:xfrm>
          <a:prstGeom prst="roundRect">
            <a:avLst/>
          </a:prstGeom>
          <a:solidFill>
            <a:srgbClr val="A5ACA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latin typeface="Arial"/>
                <a:cs typeface="Arial"/>
              </a:rPr>
              <a:t>Social Media Page</a:t>
            </a:r>
            <a:endParaRPr lang="en-US" sz="1200" dirty="0">
              <a:latin typeface="Arial"/>
              <a:cs typeface="Arial"/>
            </a:endParaRPr>
          </a:p>
        </p:txBody>
      </p:sp>
      <p:sp>
        <p:nvSpPr>
          <p:cNvPr id="23" name="Rounded Rectangle 22"/>
          <p:cNvSpPr/>
          <p:nvPr/>
        </p:nvSpPr>
        <p:spPr>
          <a:xfrm>
            <a:off x="2895600" y="3276600"/>
            <a:ext cx="914400" cy="914400"/>
          </a:xfrm>
          <a:prstGeom prst="roundRect">
            <a:avLst/>
          </a:prstGeom>
          <a:solidFill>
            <a:srgbClr val="A5ACA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latin typeface="Arial"/>
                <a:cs typeface="Arial"/>
              </a:rPr>
              <a:t>General Directory</a:t>
            </a:r>
            <a:endParaRPr lang="en-US" sz="1200" dirty="0">
              <a:latin typeface="Arial"/>
              <a:cs typeface="Arial"/>
            </a:endParaRPr>
          </a:p>
        </p:txBody>
      </p:sp>
      <p:sp>
        <p:nvSpPr>
          <p:cNvPr id="24" name="Rounded Rectangle 23"/>
          <p:cNvSpPr/>
          <p:nvPr/>
        </p:nvSpPr>
        <p:spPr>
          <a:xfrm>
            <a:off x="5334000" y="3276600"/>
            <a:ext cx="914400" cy="914400"/>
          </a:xfrm>
          <a:prstGeom prst="roundRect">
            <a:avLst/>
          </a:prstGeom>
          <a:solidFill>
            <a:srgbClr val="A5ACA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100" dirty="0">
                <a:latin typeface="Arial"/>
                <a:cs typeface="Arial"/>
              </a:rPr>
              <a:t>Social Bookmark</a:t>
            </a:r>
            <a:endParaRPr lang="en-US" sz="1100" dirty="0">
              <a:latin typeface="Arial"/>
              <a:cs typeface="Arial"/>
            </a:endParaRPr>
          </a:p>
        </p:txBody>
      </p:sp>
      <p:sp>
        <p:nvSpPr>
          <p:cNvPr id="25" name="Rounded Rectangle 24"/>
          <p:cNvSpPr/>
          <p:nvPr/>
        </p:nvSpPr>
        <p:spPr>
          <a:xfrm>
            <a:off x="6553200" y="3276600"/>
            <a:ext cx="914400" cy="914400"/>
          </a:xfrm>
          <a:prstGeom prst="roundRect">
            <a:avLst/>
          </a:prstGeom>
          <a:solidFill>
            <a:srgbClr val="A5ACA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latin typeface="Arial"/>
                <a:cs typeface="Arial"/>
              </a:rPr>
              <a:t>Press Release</a:t>
            </a:r>
            <a:endParaRPr lang="en-US" sz="1200" dirty="0">
              <a:latin typeface="Arial"/>
              <a:cs typeface="Arial"/>
            </a:endParaRPr>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15240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rgbClr val="45556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i="1"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20000"/>
              </a:lnSpc>
              <a:spcAft>
                <a:spcPts val="0"/>
              </a:spcAft>
              <a:buFont typeface="Arial" pitchFamily="34" charset="0"/>
              <a:buNone/>
              <a:defRPr/>
            </a:pPr>
            <a:r>
              <a:rPr lang="en-US" sz="1800" b="1" dirty="0" smtClean="0"/>
              <a:t>What it is:</a:t>
            </a:r>
          </a:p>
          <a:p>
            <a:pPr fontAlgn="auto">
              <a:lnSpc>
                <a:spcPct val="120000"/>
              </a:lnSpc>
              <a:spcAft>
                <a:spcPts val="0"/>
              </a:spcAft>
              <a:buFont typeface="Arial" pitchFamily="34" charset="0"/>
              <a:buNone/>
              <a:defRPr/>
            </a:pPr>
            <a:r>
              <a:rPr lang="en-US" sz="1800" dirty="0" smtClean="0"/>
              <a:t>The process of improving a website’s organic ranking on search engines</a:t>
            </a:r>
            <a:endParaRPr lang="en-US" sz="1800" b="1" dirty="0" smtClean="0"/>
          </a:p>
          <a:p>
            <a:pPr fontAlgn="auto">
              <a:lnSpc>
                <a:spcPct val="120000"/>
              </a:lnSpc>
              <a:spcAft>
                <a:spcPts val="0"/>
              </a:spcAft>
              <a:buFont typeface="Arial" pitchFamily="34" charset="0"/>
              <a:buNone/>
              <a:defRPr/>
            </a:pPr>
            <a:r>
              <a:rPr lang="en-US" sz="1800" b="1" dirty="0" smtClean="0"/>
              <a:t>How you do it:</a:t>
            </a:r>
          </a:p>
          <a:p>
            <a:pPr fontAlgn="auto">
              <a:lnSpc>
                <a:spcPct val="120000"/>
              </a:lnSpc>
              <a:spcAft>
                <a:spcPts val="0"/>
              </a:spcAft>
              <a:buFont typeface="Arial" pitchFamily="34" charset="0"/>
              <a:buNone/>
              <a:defRPr/>
            </a:pPr>
            <a:r>
              <a:rPr lang="en-US" sz="1800" dirty="0" smtClean="0">
                <a:latin typeface="Arial"/>
                <a:cs typeface="Arial"/>
              </a:rPr>
              <a:t>Increase site relevance and popularity</a:t>
            </a:r>
            <a:endParaRPr lang="en-US" sz="1800" b="1" dirty="0" smtClean="0"/>
          </a:p>
          <a:p>
            <a:pPr fontAlgn="auto">
              <a:lnSpc>
                <a:spcPct val="120000"/>
              </a:lnSpc>
              <a:spcAft>
                <a:spcPts val="0"/>
              </a:spcAft>
              <a:buFont typeface="Arial" pitchFamily="34" charset="0"/>
              <a:buNone/>
              <a:defRPr/>
            </a:pPr>
            <a:r>
              <a:rPr lang="en-US" sz="1800" b="1" dirty="0" smtClean="0"/>
              <a:t>Why it’s important:</a:t>
            </a:r>
          </a:p>
          <a:p>
            <a:pPr fontAlgn="auto">
              <a:lnSpc>
                <a:spcPct val="120000"/>
              </a:lnSpc>
              <a:spcAft>
                <a:spcPts val="0"/>
              </a:spcAft>
              <a:defRPr/>
            </a:pPr>
            <a:r>
              <a:rPr lang="en-US" sz="1800" dirty="0" smtClean="0"/>
              <a:t>In 2011, Google had 3 billion searches a day</a:t>
            </a:r>
          </a:p>
          <a:p>
            <a:pPr fontAlgn="auto">
              <a:lnSpc>
                <a:spcPct val="120000"/>
              </a:lnSpc>
              <a:spcAft>
                <a:spcPts val="0"/>
              </a:spcAft>
              <a:defRPr/>
            </a:pPr>
            <a:r>
              <a:rPr lang="en-US" sz="1800" dirty="0" smtClean="0"/>
              <a:t>17% of searches are done with the intent to find a company that provides a specific product or service</a:t>
            </a:r>
          </a:p>
          <a:p>
            <a:pPr fontAlgn="auto">
              <a:lnSpc>
                <a:spcPct val="120000"/>
              </a:lnSpc>
              <a:spcAft>
                <a:spcPts val="0"/>
              </a:spcAft>
              <a:defRPr/>
            </a:pPr>
            <a:r>
              <a:rPr lang="en-US" sz="1800" dirty="0" smtClean="0"/>
              <a:t>89% of searchers only look at the first page</a:t>
            </a:r>
          </a:p>
          <a:p>
            <a:pPr fontAlgn="auto">
              <a:lnSpc>
                <a:spcPct val="120000"/>
              </a:lnSpc>
              <a:spcAft>
                <a:spcPts val="0"/>
              </a:spcAft>
              <a:defRPr/>
            </a:pPr>
            <a:r>
              <a:rPr lang="en-US" sz="1800" dirty="0" smtClean="0"/>
              <a:t>80% of clicks go to the organic listings</a:t>
            </a:r>
            <a:endParaRPr lang="en-US" sz="1800" b="1" dirty="0" smtClean="0"/>
          </a:p>
          <a:p>
            <a:pPr marL="0" indent="0" fontAlgn="auto">
              <a:lnSpc>
                <a:spcPct val="120000"/>
              </a:lnSpc>
              <a:spcAft>
                <a:spcPts val="0"/>
              </a:spcAft>
              <a:buFont typeface="Arial" pitchFamily="34" charset="0"/>
              <a:buNone/>
              <a:defRPr/>
            </a:pPr>
            <a:r>
              <a:rPr lang="en-US" sz="1800" b="1" i="1" dirty="0" smtClean="0"/>
              <a:t>SEO allows you to be found when people search for your products </a:t>
            </a:r>
          </a:p>
          <a:p>
            <a:pPr marL="0" indent="0" fontAlgn="auto">
              <a:lnSpc>
                <a:spcPct val="120000"/>
              </a:lnSpc>
              <a:spcAft>
                <a:spcPts val="0"/>
              </a:spcAft>
              <a:buFont typeface="Arial" pitchFamily="34" charset="0"/>
              <a:buNone/>
              <a:defRPr/>
            </a:pPr>
            <a:r>
              <a:rPr lang="en-US" sz="1800" b="1" i="1" dirty="0" smtClean="0"/>
              <a:t>and services.</a:t>
            </a:r>
          </a:p>
        </p:txBody>
      </p:sp>
      <p:sp>
        <p:nvSpPr>
          <p:cNvPr id="43010" name="Title 1"/>
          <p:cNvSpPr txBox="1">
            <a:spLocks/>
          </p:cNvSpPr>
          <p:nvPr/>
        </p:nvSpPr>
        <p:spPr bwMode="auto">
          <a:xfrm>
            <a:off x="0" y="76200"/>
            <a:ext cx="9296400" cy="914400"/>
          </a:xfrm>
          <a:prstGeom prst="rect">
            <a:avLst/>
          </a:prstGeom>
          <a:noFill/>
          <a:ln w="9525">
            <a:noFill/>
            <a:miter lim="800000"/>
            <a:headEnd/>
            <a:tailEnd/>
          </a:ln>
        </p:spPr>
        <p:txBody>
          <a:bodyPr anchor="ctr"/>
          <a:lstStyle/>
          <a:p>
            <a:r>
              <a:rPr lang="en-US" sz="3200" b="1">
                <a:solidFill>
                  <a:schemeClr val="bg2"/>
                </a:solidFill>
              </a:rPr>
              <a:t>  SEO Summary</a:t>
            </a:r>
          </a:p>
        </p:txBody>
      </p:sp>
      <p:pic>
        <p:nvPicPr>
          <p:cNvPr id="43011" name="Picture 8"/>
          <p:cNvPicPr>
            <a:picLocks noChangeAspect="1" noChangeArrowheads="1"/>
          </p:cNvPicPr>
          <p:nvPr/>
        </p:nvPicPr>
        <p:blipFill>
          <a:blip r:embed="rId4"/>
          <a:srcRect/>
          <a:stretch>
            <a:fillRect/>
          </a:stretch>
        </p:blipFill>
        <p:spPr bwMode="auto">
          <a:xfrm>
            <a:off x="7239000" y="304800"/>
            <a:ext cx="1358900" cy="11684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1"/>
          <p:cNvSpPr>
            <a:spLocks noGrp="1"/>
          </p:cNvSpPr>
          <p:nvPr>
            <p:ph idx="1"/>
          </p:nvPr>
        </p:nvSpPr>
        <p:spPr/>
        <p:txBody>
          <a:bodyPr/>
          <a:lstStyle/>
          <a:p>
            <a:pPr marL="0" indent="0">
              <a:buFont typeface="Arial" charset="0"/>
              <a:buNone/>
            </a:pPr>
            <a:r>
              <a:rPr lang="en-US" smtClean="0">
                <a:latin typeface="Arial" charset="0"/>
                <a:cs typeface="Arial" charset="0"/>
              </a:rPr>
              <a:t>Map Optimization</a:t>
            </a:r>
          </a:p>
        </p:txBody>
      </p:sp>
      <p:pic>
        <p:nvPicPr>
          <p:cNvPr id="45058" name="Picture 8" descr="SlideMasterBknd.pdf"/>
          <p:cNvPicPr>
            <a:picLocks noChangeAspect="1"/>
          </p:cNvPicPr>
          <p:nvPr/>
        </p:nvPicPr>
        <p:blipFill>
          <a:blip r:embed="rId2"/>
          <a:srcRect b="83658"/>
          <a:stretch>
            <a:fillRect/>
          </a:stretch>
        </p:blipFill>
        <p:spPr bwMode="auto">
          <a:xfrm>
            <a:off x="-152400" y="-76200"/>
            <a:ext cx="9448800" cy="6934200"/>
          </a:xfrm>
          <a:prstGeom prst="rect">
            <a:avLst/>
          </a:prstGeom>
          <a:noFill/>
          <a:ln w="9525">
            <a:noFill/>
            <a:miter lim="800000"/>
            <a:headEnd/>
            <a:tailEnd/>
          </a:ln>
        </p:spPr>
      </p:pic>
      <p:sp>
        <p:nvSpPr>
          <p:cNvPr id="45059" name="TextBox 3"/>
          <p:cNvSpPr txBox="1">
            <a:spLocks noChangeArrowheads="1"/>
          </p:cNvSpPr>
          <p:nvPr/>
        </p:nvSpPr>
        <p:spPr bwMode="auto">
          <a:xfrm>
            <a:off x="609600" y="3048000"/>
            <a:ext cx="5791200" cy="708025"/>
          </a:xfrm>
          <a:prstGeom prst="rect">
            <a:avLst/>
          </a:prstGeom>
          <a:noFill/>
          <a:ln w="9525">
            <a:noFill/>
            <a:miter lim="800000"/>
            <a:headEnd/>
            <a:tailEnd/>
          </a:ln>
        </p:spPr>
        <p:txBody>
          <a:bodyPr>
            <a:spAutoFit/>
          </a:bodyPr>
          <a:lstStyle/>
          <a:p>
            <a:r>
              <a:rPr lang="en-US" sz="4000">
                <a:solidFill>
                  <a:srgbClr val="FFFFFF"/>
                </a:solidFill>
              </a:rPr>
              <a:t>Map Optimization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1"/>
          <p:cNvSpPr>
            <a:spLocks noGrp="1"/>
          </p:cNvSpPr>
          <p:nvPr>
            <p:ph idx="1"/>
          </p:nvPr>
        </p:nvSpPr>
        <p:spPr>
          <a:xfrm>
            <a:off x="457200" y="2133600"/>
            <a:ext cx="3429000" cy="3505200"/>
          </a:xfrm>
        </p:spPr>
        <p:txBody>
          <a:bodyPr/>
          <a:lstStyle/>
          <a:p>
            <a:pPr marL="0" indent="0">
              <a:buFont typeface="Arial" charset="0"/>
              <a:buNone/>
            </a:pPr>
            <a:r>
              <a:rPr lang="en-US" sz="2000" smtClean="0">
                <a:latin typeface="Arial" charset="0"/>
                <a:cs typeface="Arial" charset="0"/>
              </a:rPr>
              <a:t>At the end of May 2012, Google Places merged with Google+ to create Google+ Local pages. This merger </a:t>
            </a:r>
            <a:r>
              <a:rPr lang="en-US" sz="2000" b="1" smtClean="0">
                <a:latin typeface="Arial" charset="0"/>
                <a:cs typeface="Arial" charset="0"/>
              </a:rPr>
              <a:t>does not change the optimization process</a:t>
            </a:r>
            <a:r>
              <a:rPr lang="en-US" sz="2000" smtClean="0">
                <a:latin typeface="Arial" charset="0"/>
                <a:cs typeface="Arial" charset="0"/>
              </a:rPr>
              <a:t>, but it does make it easier for searchers to find and review information about local businesses. </a:t>
            </a:r>
          </a:p>
        </p:txBody>
      </p:sp>
      <p:pic>
        <p:nvPicPr>
          <p:cNvPr id="46082" name="Picture 8" descr="74179.jpeg"/>
          <p:cNvPicPr>
            <a:picLocks noChangeAspect="1"/>
          </p:cNvPicPr>
          <p:nvPr/>
        </p:nvPicPr>
        <p:blipFill>
          <a:blip r:embed="rId2"/>
          <a:srcRect/>
          <a:stretch>
            <a:fillRect/>
          </a:stretch>
        </p:blipFill>
        <p:spPr bwMode="auto">
          <a:xfrm>
            <a:off x="4495800" y="2209800"/>
            <a:ext cx="4165600" cy="1339850"/>
          </a:xfrm>
          <a:prstGeom prst="rect">
            <a:avLst/>
          </a:prstGeom>
          <a:noFill/>
          <a:ln w="9525">
            <a:noFill/>
            <a:miter lim="800000"/>
            <a:headEnd/>
            <a:tailEnd/>
          </a:ln>
        </p:spPr>
      </p:pic>
      <p:pic>
        <p:nvPicPr>
          <p:cNvPr id="46083" name="Picture 11" descr="google-plus-icon-vector.jpeg"/>
          <p:cNvPicPr>
            <a:picLocks noChangeAspect="1"/>
          </p:cNvPicPr>
          <p:nvPr/>
        </p:nvPicPr>
        <p:blipFill>
          <a:blip r:embed="rId3"/>
          <a:srcRect/>
          <a:stretch>
            <a:fillRect/>
          </a:stretch>
        </p:blipFill>
        <p:spPr bwMode="auto">
          <a:xfrm>
            <a:off x="5562600" y="3505200"/>
            <a:ext cx="2032000" cy="2032000"/>
          </a:xfrm>
          <a:prstGeom prst="rect">
            <a:avLst/>
          </a:prstGeom>
          <a:noFill/>
          <a:ln w="9525">
            <a:noFill/>
            <a:miter lim="800000"/>
            <a:headEnd/>
            <a:tailEnd/>
          </a:ln>
        </p:spPr>
      </p:pic>
      <p:sp>
        <p:nvSpPr>
          <p:cNvPr id="46084" name="Title 1"/>
          <p:cNvSpPr txBox="1">
            <a:spLocks/>
          </p:cNvSpPr>
          <p:nvPr/>
        </p:nvSpPr>
        <p:spPr bwMode="auto">
          <a:xfrm>
            <a:off x="0" y="76200"/>
            <a:ext cx="9296400" cy="914400"/>
          </a:xfrm>
          <a:prstGeom prst="rect">
            <a:avLst/>
          </a:prstGeom>
          <a:noFill/>
          <a:ln w="9525">
            <a:noFill/>
            <a:miter lim="800000"/>
            <a:headEnd/>
            <a:tailEnd/>
          </a:ln>
        </p:spPr>
        <p:txBody>
          <a:bodyPr anchor="ctr"/>
          <a:lstStyle/>
          <a:p>
            <a:r>
              <a:rPr lang="en-US" sz="3200" b="1">
                <a:solidFill>
                  <a:schemeClr val="bg2"/>
                </a:solidFill>
              </a:rPr>
              <a:t>  Places and Google+ Local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bwMode="auto">
          <a:xfrm>
            <a:off x="0" y="0"/>
            <a:ext cx="9144000" cy="914400"/>
          </a:xfrm>
          <a:prstGeom prst="rect">
            <a:avLst/>
          </a:prstGeom>
          <a:noFill/>
          <a:ln>
            <a:miter lim="800000"/>
            <a:headEnd/>
            <a:tailEnd/>
          </a:ln>
        </p:spPr>
        <p:txBody>
          <a:bodyPr anchor="ctr"/>
          <a:lstStyle/>
          <a:p>
            <a:r>
              <a:rPr lang="en-US" sz="3200" b="1" smtClean="0">
                <a:solidFill>
                  <a:schemeClr val="bg2"/>
                </a:solidFill>
                <a:latin typeface="Arial" charset="0"/>
                <a:cs typeface="Arial" charset="0"/>
              </a:rPr>
              <a:t>  OrangeSoda</a:t>
            </a:r>
          </a:p>
        </p:txBody>
      </p:sp>
      <p:pic>
        <p:nvPicPr>
          <p:cNvPr id="18434" name="Picture 4"/>
          <p:cNvPicPr>
            <a:picLocks noChangeAspect="1" noChangeArrowheads="1"/>
          </p:cNvPicPr>
          <p:nvPr/>
        </p:nvPicPr>
        <p:blipFill>
          <a:blip r:embed="rId4"/>
          <a:srcRect/>
          <a:stretch>
            <a:fillRect/>
          </a:stretch>
        </p:blipFill>
        <p:spPr bwMode="auto">
          <a:xfrm>
            <a:off x="4953000" y="1219200"/>
            <a:ext cx="3462338" cy="3730625"/>
          </a:xfrm>
          <a:prstGeom prst="rect">
            <a:avLst/>
          </a:prstGeom>
          <a:noFill/>
          <a:ln w="9525">
            <a:noFill/>
            <a:miter lim="800000"/>
            <a:headEnd/>
            <a:tailEnd/>
          </a:ln>
        </p:spPr>
      </p:pic>
      <p:pic>
        <p:nvPicPr>
          <p:cNvPr id="18435" name="Picture 14"/>
          <p:cNvPicPr>
            <a:picLocks noChangeAspect="1" noChangeArrowheads="1"/>
          </p:cNvPicPr>
          <p:nvPr/>
        </p:nvPicPr>
        <p:blipFill>
          <a:blip r:embed="rId5"/>
          <a:srcRect/>
          <a:stretch>
            <a:fillRect/>
          </a:stretch>
        </p:blipFill>
        <p:spPr bwMode="auto">
          <a:xfrm rot="-363346">
            <a:off x="7494588" y="3622675"/>
            <a:ext cx="882650" cy="2012950"/>
          </a:xfrm>
          <a:prstGeom prst="rect">
            <a:avLst/>
          </a:prstGeom>
          <a:noFill/>
          <a:ln w="9525">
            <a:noFill/>
            <a:miter lim="800000"/>
            <a:headEnd/>
            <a:tailEnd/>
          </a:ln>
        </p:spPr>
      </p:pic>
      <p:sp>
        <p:nvSpPr>
          <p:cNvPr id="5" name="Title 1"/>
          <p:cNvSpPr txBox="1">
            <a:spLocks/>
          </p:cNvSpPr>
          <p:nvPr/>
        </p:nvSpPr>
        <p:spPr>
          <a:xfrm>
            <a:off x="0" y="0"/>
            <a:ext cx="9144000" cy="914400"/>
          </a:xfrm>
          <a:prstGeom prst="rect">
            <a:avLst/>
          </a:prstGeom>
        </p:spPr>
        <p:txBody>
          <a:bodyPr anchor="ctr">
            <a:normAutofit/>
          </a:bodyPr>
          <a:lstStyle/>
          <a:p>
            <a:pPr algn="ctr" fontAlgn="auto">
              <a:spcAft>
                <a:spcPts val="0"/>
              </a:spcAft>
              <a:defRPr/>
            </a:pPr>
            <a:r>
              <a:rPr lang="en-US" sz="4400" dirty="0">
                <a:latin typeface="+mj-lt"/>
                <a:ea typeface="+mj-ea"/>
                <a:cs typeface="+mj-cs"/>
              </a:rPr>
              <a:t>  </a:t>
            </a:r>
            <a:endParaRPr lang="en-US" sz="4400" dirty="0">
              <a:latin typeface="+mj-lt"/>
              <a:ea typeface="+mj-ea"/>
              <a:cs typeface="+mj-cs"/>
            </a:endParaRPr>
          </a:p>
        </p:txBody>
      </p:sp>
      <p:sp>
        <p:nvSpPr>
          <p:cNvPr id="6" name="Content Placeholder 2"/>
          <p:cNvSpPr txBox="1">
            <a:spLocks/>
          </p:cNvSpPr>
          <p:nvPr/>
        </p:nvSpPr>
        <p:spPr>
          <a:xfrm>
            <a:off x="228600" y="1371600"/>
            <a:ext cx="5257800" cy="3276600"/>
          </a:xfrm>
          <a:prstGeom prst="rect">
            <a:avLst/>
          </a:prstGeom>
        </p:spPr>
        <p:txBody>
          <a:bodyPr>
            <a:normAutofit fontScale="92500" lnSpcReduction="20000"/>
          </a:bodyPr>
          <a:lstStyle/>
          <a:p>
            <a:pPr marL="342900" indent="-342900" fontAlgn="auto">
              <a:spcBef>
                <a:spcPct val="20000"/>
              </a:spcBef>
              <a:spcAft>
                <a:spcPts val="0"/>
              </a:spcAft>
              <a:buFont typeface="Arial" pitchFamily="34" charset="0"/>
              <a:buNone/>
              <a:defRPr/>
            </a:pPr>
            <a:endParaRPr lang="en-US" sz="1900" dirty="0">
              <a:solidFill>
                <a:schemeClr val="accent5"/>
              </a:solidFill>
              <a:latin typeface="Arial" pitchFamily="34" charset="0"/>
              <a:cs typeface="Arial" pitchFamily="34" charset="0"/>
            </a:endParaRPr>
          </a:p>
          <a:p>
            <a:pPr marL="342900" indent="-342900" fontAlgn="auto">
              <a:spcBef>
                <a:spcPct val="20000"/>
              </a:spcBef>
              <a:spcAft>
                <a:spcPts val="0"/>
              </a:spcAft>
              <a:buFont typeface="Arial" pitchFamily="34" charset="0"/>
              <a:buNone/>
              <a:defRPr/>
            </a:pPr>
            <a:r>
              <a:rPr lang="en-US" sz="1900" b="1" dirty="0">
                <a:latin typeface="Arial" pitchFamily="34" charset="0"/>
                <a:cs typeface="Arial" pitchFamily="34" charset="0"/>
              </a:rPr>
              <a:t>Founders: </a:t>
            </a:r>
            <a:r>
              <a:rPr lang="en-US" sz="1900" dirty="0">
                <a:solidFill>
                  <a:schemeClr val="accent5"/>
                </a:solidFill>
                <a:latin typeface="Arial" pitchFamily="34" charset="0"/>
                <a:cs typeface="Arial" pitchFamily="34" charset="0"/>
              </a:rPr>
              <a:t>Jay Bean and Derek Miner</a:t>
            </a:r>
          </a:p>
          <a:p>
            <a:pPr marL="342900" indent="-342900" fontAlgn="auto">
              <a:spcBef>
                <a:spcPct val="20000"/>
              </a:spcBef>
              <a:spcAft>
                <a:spcPts val="0"/>
              </a:spcAft>
              <a:buFont typeface="Arial" pitchFamily="34" charset="0"/>
              <a:buNone/>
              <a:defRPr/>
            </a:pPr>
            <a:endParaRPr lang="en-US" sz="1900" b="1" dirty="0">
              <a:latin typeface="Arial" pitchFamily="34" charset="0"/>
              <a:cs typeface="Arial" pitchFamily="34" charset="0"/>
            </a:endParaRPr>
          </a:p>
          <a:p>
            <a:pPr marL="342900" indent="-342900" fontAlgn="auto">
              <a:spcBef>
                <a:spcPct val="20000"/>
              </a:spcBef>
              <a:spcAft>
                <a:spcPts val="0"/>
              </a:spcAft>
              <a:defRPr/>
            </a:pPr>
            <a:r>
              <a:rPr lang="en-US" sz="1900" b="1" dirty="0">
                <a:latin typeface="Arial" pitchFamily="34" charset="0"/>
                <a:cs typeface="Arial" pitchFamily="34" charset="0"/>
              </a:rPr>
              <a:t>Founded: </a:t>
            </a:r>
            <a:r>
              <a:rPr lang="en-US" sz="1900" dirty="0">
                <a:solidFill>
                  <a:schemeClr val="accent5"/>
                </a:solidFill>
                <a:latin typeface="Arial" pitchFamily="34" charset="0"/>
                <a:cs typeface="Arial" pitchFamily="34" charset="0"/>
              </a:rPr>
              <a:t>2006</a:t>
            </a:r>
          </a:p>
          <a:p>
            <a:pPr marL="342900" indent="-342900" fontAlgn="auto">
              <a:spcBef>
                <a:spcPct val="20000"/>
              </a:spcBef>
              <a:spcAft>
                <a:spcPts val="0"/>
              </a:spcAft>
              <a:buFont typeface="Arial" pitchFamily="34" charset="0"/>
              <a:buNone/>
              <a:defRPr/>
            </a:pPr>
            <a:endParaRPr lang="en-US" sz="1900" b="1" dirty="0">
              <a:latin typeface="Arial" pitchFamily="34" charset="0"/>
              <a:cs typeface="Arial" pitchFamily="34" charset="0"/>
            </a:endParaRPr>
          </a:p>
          <a:p>
            <a:pPr marL="342900" indent="-342900" fontAlgn="auto">
              <a:spcBef>
                <a:spcPct val="20000"/>
              </a:spcBef>
              <a:spcAft>
                <a:spcPts val="0"/>
              </a:spcAft>
              <a:buFont typeface="Arial" pitchFamily="34" charset="0"/>
              <a:buNone/>
              <a:defRPr/>
            </a:pPr>
            <a:r>
              <a:rPr lang="en-US" sz="1900" b="1" dirty="0">
                <a:latin typeface="Arial" pitchFamily="34" charset="0"/>
                <a:cs typeface="Arial" pitchFamily="34" charset="0"/>
              </a:rPr>
              <a:t>Employees: </a:t>
            </a:r>
            <a:r>
              <a:rPr lang="en-US" sz="1900" dirty="0">
                <a:solidFill>
                  <a:schemeClr val="accent5"/>
                </a:solidFill>
                <a:latin typeface="Arial" pitchFamily="34" charset="0"/>
                <a:cs typeface="Arial" pitchFamily="34" charset="0"/>
              </a:rPr>
              <a:t>170+</a:t>
            </a:r>
          </a:p>
          <a:p>
            <a:pPr marL="342900" indent="-342900" fontAlgn="auto">
              <a:spcBef>
                <a:spcPct val="20000"/>
              </a:spcBef>
              <a:spcAft>
                <a:spcPts val="0"/>
              </a:spcAft>
              <a:buFont typeface="Arial" pitchFamily="34" charset="0"/>
              <a:buNone/>
              <a:defRPr/>
            </a:pPr>
            <a:endParaRPr lang="en-US" sz="1900" b="1" dirty="0">
              <a:latin typeface="Arial" pitchFamily="34" charset="0"/>
              <a:cs typeface="Arial" pitchFamily="34" charset="0"/>
            </a:endParaRPr>
          </a:p>
          <a:p>
            <a:pPr marL="342900" indent="-342900" fontAlgn="auto">
              <a:spcBef>
                <a:spcPct val="20000"/>
              </a:spcBef>
              <a:spcAft>
                <a:spcPts val="0"/>
              </a:spcAft>
              <a:buFont typeface="Arial" pitchFamily="34" charset="0"/>
              <a:buNone/>
              <a:defRPr/>
            </a:pPr>
            <a:r>
              <a:rPr lang="en-US" sz="1900" b="1" dirty="0">
                <a:latin typeface="Arial" pitchFamily="34" charset="0"/>
                <a:cs typeface="Arial" pitchFamily="34" charset="0"/>
              </a:rPr>
              <a:t>Location: </a:t>
            </a:r>
            <a:r>
              <a:rPr lang="en-US" sz="1900" dirty="0">
                <a:solidFill>
                  <a:schemeClr val="accent5"/>
                </a:solidFill>
                <a:latin typeface="Arial" pitchFamily="34" charset="0"/>
                <a:cs typeface="Arial" pitchFamily="34" charset="0"/>
              </a:rPr>
              <a:t>American Fork, UT</a:t>
            </a:r>
          </a:p>
          <a:p>
            <a:pPr marL="342900" indent="-342900" fontAlgn="auto">
              <a:spcBef>
                <a:spcPct val="20000"/>
              </a:spcBef>
              <a:spcAft>
                <a:spcPts val="0"/>
              </a:spcAft>
              <a:buFont typeface="Arial" pitchFamily="34" charset="0"/>
              <a:buNone/>
              <a:defRPr/>
            </a:pPr>
            <a:endParaRPr lang="en-US" sz="1900" dirty="0">
              <a:solidFill>
                <a:schemeClr val="accent5"/>
              </a:solidFill>
              <a:latin typeface="Arial" pitchFamily="34" charset="0"/>
              <a:cs typeface="Arial" pitchFamily="34" charset="0"/>
            </a:endParaRPr>
          </a:p>
          <a:p>
            <a:pPr marL="457200" indent="-457200" fontAlgn="auto">
              <a:lnSpc>
                <a:spcPct val="120000"/>
              </a:lnSpc>
              <a:spcBef>
                <a:spcPct val="20000"/>
              </a:spcBef>
              <a:spcAft>
                <a:spcPts val="0"/>
              </a:spcAft>
              <a:buFont typeface="Arial" pitchFamily="34" charset="0"/>
              <a:buNone/>
              <a:defRPr/>
            </a:pPr>
            <a:r>
              <a:rPr lang="en-US" sz="1900" b="1" dirty="0">
                <a:latin typeface="Arial" pitchFamily="34" charset="0"/>
                <a:cs typeface="Arial" pitchFamily="34" charset="0"/>
              </a:rPr>
              <a:t>Products: </a:t>
            </a:r>
            <a:r>
              <a:rPr lang="en-US" sz="1900" dirty="0">
                <a:solidFill>
                  <a:schemeClr val="accent5"/>
                </a:solidFill>
                <a:latin typeface="Arial" pitchFamily="34" charset="0"/>
                <a:cs typeface="Arial" pitchFamily="34" charset="0"/>
              </a:rPr>
              <a:t>Blend, SEO, PPC, Maps,                              	  &amp; Social Media</a:t>
            </a:r>
          </a:p>
          <a:p>
            <a:pPr marL="342900" indent="-342900" fontAlgn="auto">
              <a:spcBef>
                <a:spcPct val="20000"/>
              </a:spcBef>
              <a:spcAft>
                <a:spcPts val="0"/>
              </a:spcAft>
              <a:buFont typeface="Arial" pitchFamily="34" charset="0"/>
              <a:buNone/>
              <a:defRPr/>
            </a:pPr>
            <a:endParaRPr lang="en-US" sz="2600" dirty="0">
              <a:solidFill>
                <a:schemeClr val="accent5"/>
              </a:solidFill>
              <a:latin typeface="+mn-lt"/>
              <a:cs typeface="+mn-cs"/>
            </a:endParaRPr>
          </a:p>
          <a:p>
            <a:pPr marL="342900" indent="-342900" fontAlgn="auto">
              <a:spcBef>
                <a:spcPct val="20000"/>
              </a:spcBef>
              <a:spcAft>
                <a:spcPts val="0"/>
              </a:spcAft>
              <a:buFont typeface="Arial" pitchFamily="34" charset="0"/>
              <a:buNone/>
              <a:defRPr/>
            </a:pPr>
            <a:endParaRPr lang="en-US" sz="3200" b="1" dirty="0">
              <a:latin typeface="+mn-lt"/>
              <a:cs typeface="+mn-cs"/>
            </a:endParaRPr>
          </a:p>
          <a:p>
            <a:pPr marL="342900" indent="-342900" fontAlgn="auto">
              <a:spcBef>
                <a:spcPct val="20000"/>
              </a:spcBef>
              <a:spcAft>
                <a:spcPts val="0"/>
              </a:spcAft>
              <a:buFont typeface="Arial" pitchFamily="34" charset="0"/>
              <a:buNone/>
              <a:defRPr/>
            </a:pPr>
            <a:endParaRPr lang="en-US" sz="3200" b="1" dirty="0">
              <a:latin typeface="+mn-lt"/>
              <a:cs typeface="+mn-cs"/>
            </a:endParaRPr>
          </a:p>
          <a:p>
            <a:pPr marL="342900" indent="-342900" fontAlgn="auto">
              <a:spcBef>
                <a:spcPct val="20000"/>
              </a:spcBef>
              <a:spcAft>
                <a:spcPts val="0"/>
              </a:spcAft>
              <a:buFont typeface="Arial" pitchFamily="34" charset="0"/>
              <a:buNone/>
              <a:defRPr/>
            </a:pPr>
            <a:endParaRPr lang="en-US" sz="3200" dirty="0">
              <a:latin typeface="+mn-lt"/>
              <a:cs typeface="+mn-cs"/>
            </a:endParaRPr>
          </a:p>
        </p:txBody>
      </p:sp>
      <p:pic>
        <p:nvPicPr>
          <p:cNvPr id="18438" name="Picture 5"/>
          <p:cNvPicPr>
            <a:picLocks noChangeAspect="1" noChangeArrowheads="1"/>
          </p:cNvPicPr>
          <p:nvPr/>
        </p:nvPicPr>
        <p:blipFill>
          <a:blip r:embed="rId6"/>
          <a:srcRect/>
          <a:stretch>
            <a:fillRect/>
          </a:stretch>
        </p:blipFill>
        <p:spPr bwMode="auto">
          <a:xfrm>
            <a:off x="682625" y="5029200"/>
            <a:ext cx="917575" cy="762000"/>
          </a:xfrm>
          <a:prstGeom prst="rect">
            <a:avLst/>
          </a:prstGeom>
          <a:noFill/>
          <a:ln w="9525">
            <a:noFill/>
            <a:miter lim="800000"/>
            <a:headEnd/>
            <a:tailEnd/>
          </a:ln>
        </p:spPr>
      </p:pic>
      <p:pic>
        <p:nvPicPr>
          <p:cNvPr id="18439" name="Picture 6"/>
          <p:cNvPicPr>
            <a:picLocks noChangeAspect="1" noChangeArrowheads="1"/>
          </p:cNvPicPr>
          <p:nvPr/>
        </p:nvPicPr>
        <p:blipFill>
          <a:blip r:embed="rId7"/>
          <a:srcRect/>
          <a:stretch>
            <a:fillRect/>
          </a:stretch>
        </p:blipFill>
        <p:spPr bwMode="auto">
          <a:xfrm>
            <a:off x="1828800" y="4953000"/>
            <a:ext cx="930275" cy="914400"/>
          </a:xfrm>
          <a:prstGeom prst="rect">
            <a:avLst/>
          </a:prstGeom>
          <a:noFill/>
          <a:ln w="9525">
            <a:noFill/>
            <a:miter lim="800000"/>
            <a:headEnd/>
            <a:tailEnd/>
          </a:ln>
        </p:spPr>
      </p:pic>
      <p:pic>
        <p:nvPicPr>
          <p:cNvPr id="18440" name="Picture 7"/>
          <p:cNvPicPr>
            <a:picLocks noChangeAspect="1" noChangeArrowheads="1"/>
          </p:cNvPicPr>
          <p:nvPr/>
        </p:nvPicPr>
        <p:blipFill>
          <a:blip r:embed="rId8"/>
          <a:srcRect/>
          <a:stretch>
            <a:fillRect/>
          </a:stretch>
        </p:blipFill>
        <p:spPr bwMode="auto">
          <a:xfrm>
            <a:off x="3048000" y="4953000"/>
            <a:ext cx="685800" cy="885825"/>
          </a:xfrm>
          <a:prstGeom prst="rect">
            <a:avLst/>
          </a:prstGeom>
          <a:noFill/>
          <a:ln w="9525">
            <a:noFill/>
            <a:miter lim="800000"/>
            <a:headEnd/>
            <a:tailEnd/>
          </a:ln>
        </p:spPr>
      </p:pic>
      <p:pic>
        <p:nvPicPr>
          <p:cNvPr id="18441" name="Picture 8"/>
          <p:cNvPicPr>
            <a:picLocks noChangeAspect="1" noChangeArrowheads="1"/>
          </p:cNvPicPr>
          <p:nvPr/>
        </p:nvPicPr>
        <p:blipFill>
          <a:blip r:embed="rId9"/>
          <a:srcRect/>
          <a:stretch>
            <a:fillRect/>
          </a:stretch>
        </p:blipFill>
        <p:spPr bwMode="auto">
          <a:xfrm>
            <a:off x="3962400" y="4953000"/>
            <a:ext cx="957263" cy="914400"/>
          </a:xfrm>
          <a:prstGeom prst="rect">
            <a:avLst/>
          </a:prstGeom>
          <a:noFill/>
          <a:ln w="9525">
            <a:noFill/>
            <a:miter lim="800000"/>
            <a:headEnd/>
            <a:tailEnd/>
          </a:ln>
        </p:spPr>
      </p:pic>
      <p:pic>
        <p:nvPicPr>
          <p:cNvPr id="18442" name="Picture 5"/>
          <p:cNvPicPr>
            <a:picLocks noChangeAspect="1" noChangeArrowheads="1"/>
          </p:cNvPicPr>
          <p:nvPr/>
        </p:nvPicPr>
        <p:blipFill>
          <a:blip r:embed="rId6"/>
          <a:srcRect/>
          <a:stretch>
            <a:fillRect/>
          </a:stretch>
        </p:blipFill>
        <p:spPr bwMode="auto">
          <a:xfrm>
            <a:off x="685800" y="5029200"/>
            <a:ext cx="917575" cy="762000"/>
          </a:xfrm>
          <a:prstGeom prst="rect">
            <a:avLst/>
          </a:prstGeom>
          <a:noFill/>
          <a:ln w="9525">
            <a:noFill/>
            <a:miter lim="800000"/>
            <a:headEnd/>
            <a:tailEnd/>
          </a:ln>
        </p:spPr>
      </p:pic>
      <p:pic>
        <p:nvPicPr>
          <p:cNvPr id="18443" name="Picture 6"/>
          <p:cNvPicPr>
            <a:picLocks noChangeAspect="1" noChangeArrowheads="1"/>
          </p:cNvPicPr>
          <p:nvPr/>
        </p:nvPicPr>
        <p:blipFill>
          <a:blip r:embed="rId7"/>
          <a:srcRect/>
          <a:stretch>
            <a:fillRect/>
          </a:stretch>
        </p:blipFill>
        <p:spPr bwMode="auto">
          <a:xfrm>
            <a:off x="1889125" y="4953000"/>
            <a:ext cx="930275" cy="914400"/>
          </a:xfrm>
          <a:prstGeom prst="rect">
            <a:avLst/>
          </a:prstGeom>
          <a:noFill/>
          <a:ln w="9525">
            <a:noFill/>
            <a:miter lim="800000"/>
            <a:headEnd/>
            <a:tailEnd/>
          </a:ln>
        </p:spPr>
      </p:pic>
      <p:pic>
        <p:nvPicPr>
          <p:cNvPr id="18444" name="Picture 7"/>
          <p:cNvPicPr>
            <a:picLocks noChangeAspect="1" noChangeArrowheads="1"/>
          </p:cNvPicPr>
          <p:nvPr/>
        </p:nvPicPr>
        <p:blipFill>
          <a:blip r:embed="rId8"/>
          <a:srcRect/>
          <a:stretch>
            <a:fillRect/>
          </a:stretch>
        </p:blipFill>
        <p:spPr bwMode="auto">
          <a:xfrm>
            <a:off x="3048000" y="4953000"/>
            <a:ext cx="685800" cy="885825"/>
          </a:xfrm>
          <a:prstGeom prst="rect">
            <a:avLst/>
          </a:prstGeom>
          <a:noFill/>
          <a:ln w="9525">
            <a:noFill/>
            <a:miter lim="800000"/>
            <a:headEnd/>
            <a:tailEnd/>
          </a:ln>
        </p:spPr>
      </p:pic>
      <p:pic>
        <p:nvPicPr>
          <p:cNvPr id="18445" name="Picture 8"/>
          <p:cNvPicPr>
            <a:picLocks noChangeAspect="1" noChangeArrowheads="1"/>
          </p:cNvPicPr>
          <p:nvPr/>
        </p:nvPicPr>
        <p:blipFill>
          <a:blip r:embed="rId9"/>
          <a:srcRect/>
          <a:stretch>
            <a:fillRect/>
          </a:stretch>
        </p:blipFill>
        <p:spPr bwMode="auto">
          <a:xfrm>
            <a:off x="3995738" y="4953000"/>
            <a:ext cx="957262" cy="9144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4"/>
          <p:cNvGrpSpPr>
            <a:grpSpLocks/>
          </p:cNvGrpSpPr>
          <p:nvPr/>
        </p:nvGrpSpPr>
        <p:grpSpPr bwMode="auto">
          <a:xfrm>
            <a:off x="228600" y="1752600"/>
            <a:ext cx="4343400" cy="3200400"/>
            <a:chOff x="914400" y="1295400"/>
            <a:chExt cx="5715000" cy="4267508"/>
          </a:xfrm>
        </p:grpSpPr>
        <p:grpSp>
          <p:nvGrpSpPr>
            <p:cNvPr id="47114" name="Group 6"/>
            <p:cNvGrpSpPr>
              <a:grpSpLocks/>
            </p:cNvGrpSpPr>
            <p:nvPr/>
          </p:nvGrpSpPr>
          <p:grpSpPr bwMode="auto">
            <a:xfrm>
              <a:off x="914400" y="1295400"/>
              <a:ext cx="5715000" cy="4267508"/>
              <a:chOff x="1143000" y="1295400"/>
              <a:chExt cx="5715000" cy="4267508"/>
            </a:xfrm>
          </p:grpSpPr>
          <p:pic>
            <p:nvPicPr>
              <p:cNvPr id="47116" name="Picture 2"/>
              <p:cNvPicPr>
                <a:picLocks noChangeAspect="1" noChangeArrowheads="1"/>
              </p:cNvPicPr>
              <p:nvPr/>
            </p:nvPicPr>
            <p:blipFill>
              <a:blip r:embed="rId4"/>
              <a:srcRect/>
              <a:stretch>
                <a:fillRect/>
              </a:stretch>
            </p:blipFill>
            <p:spPr bwMode="auto">
              <a:xfrm>
                <a:off x="1143000" y="1295400"/>
                <a:ext cx="5715000" cy="4267508"/>
              </a:xfrm>
              <a:prstGeom prst="rect">
                <a:avLst/>
              </a:prstGeom>
              <a:noFill/>
              <a:ln w="9525">
                <a:noFill/>
                <a:miter lim="800000"/>
                <a:headEnd/>
                <a:tailEnd/>
              </a:ln>
            </p:spPr>
          </p:pic>
          <p:sp>
            <p:nvSpPr>
              <p:cNvPr id="9" name="Rectangle 8"/>
              <p:cNvSpPr/>
              <p:nvPr/>
            </p:nvSpPr>
            <p:spPr>
              <a:xfrm>
                <a:off x="1143000" y="5105675"/>
                <a:ext cx="4267451" cy="457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47115" name="Picture 2"/>
            <p:cNvPicPr>
              <a:picLocks noChangeAspect="1" noChangeArrowheads="1"/>
            </p:cNvPicPr>
            <p:nvPr/>
          </p:nvPicPr>
          <p:blipFill>
            <a:blip r:embed="rId5"/>
            <a:srcRect b="39285"/>
            <a:stretch>
              <a:fillRect/>
            </a:stretch>
          </p:blipFill>
          <p:spPr bwMode="auto">
            <a:xfrm>
              <a:off x="952756" y="2819400"/>
              <a:ext cx="4152644" cy="2590800"/>
            </a:xfrm>
            <a:prstGeom prst="rect">
              <a:avLst/>
            </a:prstGeom>
            <a:noFill/>
            <a:ln w="9525">
              <a:noFill/>
              <a:miter lim="800000"/>
              <a:headEnd/>
              <a:tailEnd/>
            </a:ln>
          </p:spPr>
        </p:pic>
      </p:grpSp>
      <p:sp>
        <p:nvSpPr>
          <p:cNvPr id="10" name="Rectangle 9"/>
          <p:cNvSpPr/>
          <p:nvPr/>
        </p:nvSpPr>
        <p:spPr>
          <a:xfrm>
            <a:off x="228600" y="2895600"/>
            <a:ext cx="3243263" cy="1981200"/>
          </a:xfrm>
          <a:prstGeom prst="rect">
            <a:avLst/>
          </a:prstGeom>
          <a:solidFill>
            <a:schemeClr val="accent2">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0" descr="Maps-optimization.png"/>
          <p:cNvPicPr>
            <a:picLocks noChangeAspect="1"/>
          </p:cNvPicPr>
          <p:nvPr/>
        </p:nvPicPr>
        <p:blipFill>
          <a:blip r:embed="rId6"/>
          <a:srcRect/>
          <a:stretch>
            <a:fillRect/>
          </a:stretch>
        </p:blipFill>
        <p:spPr bwMode="auto">
          <a:xfrm>
            <a:off x="1600200" y="3530600"/>
            <a:ext cx="2008188" cy="1423988"/>
          </a:xfrm>
          <a:prstGeom prst="rect">
            <a:avLst/>
          </a:prstGeom>
          <a:noFill/>
          <a:ln w="9525">
            <a:noFill/>
            <a:miter lim="800000"/>
            <a:headEnd/>
            <a:tailEnd/>
          </a:ln>
        </p:spPr>
      </p:pic>
      <p:sp>
        <p:nvSpPr>
          <p:cNvPr id="47108" name="TextBox 11"/>
          <p:cNvSpPr txBox="1">
            <a:spLocks noChangeArrowheads="1"/>
          </p:cNvSpPr>
          <p:nvPr/>
        </p:nvSpPr>
        <p:spPr bwMode="auto">
          <a:xfrm>
            <a:off x="4724400" y="1982788"/>
            <a:ext cx="4191000" cy="1293812"/>
          </a:xfrm>
          <a:prstGeom prst="rect">
            <a:avLst/>
          </a:prstGeom>
          <a:noFill/>
          <a:ln w="9525">
            <a:noFill/>
            <a:miter lim="800000"/>
            <a:headEnd/>
            <a:tailEnd/>
          </a:ln>
        </p:spPr>
        <p:txBody>
          <a:bodyPr>
            <a:spAutoFit/>
          </a:bodyPr>
          <a:lstStyle/>
          <a:p>
            <a:pPr>
              <a:lnSpc>
                <a:spcPct val="125000"/>
              </a:lnSpc>
            </a:pPr>
            <a:r>
              <a:rPr lang="en-US" sz="1600" b="1"/>
              <a:t>Maps Optimization: </a:t>
            </a:r>
            <a:r>
              <a:rPr lang="en-US" sz="1600"/>
              <a:t>Maps Optimization is the act of enhancing a Google+ Local Page so it receives more exposure when someone conducts a local search. </a:t>
            </a:r>
          </a:p>
        </p:txBody>
      </p:sp>
      <p:sp>
        <p:nvSpPr>
          <p:cNvPr id="13" name="TextBox 12"/>
          <p:cNvSpPr txBox="1">
            <a:spLocks noChangeArrowheads="1"/>
          </p:cNvSpPr>
          <p:nvPr/>
        </p:nvSpPr>
        <p:spPr bwMode="auto">
          <a:xfrm>
            <a:off x="4724400" y="3659188"/>
            <a:ext cx="4191000" cy="985837"/>
          </a:xfrm>
          <a:prstGeom prst="rect">
            <a:avLst/>
          </a:prstGeom>
          <a:noFill/>
          <a:ln w="9525">
            <a:noFill/>
            <a:miter lim="800000"/>
            <a:headEnd/>
            <a:tailEnd/>
          </a:ln>
        </p:spPr>
        <p:txBody>
          <a:bodyPr>
            <a:spAutoFit/>
          </a:bodyPr>
          <a:lstStyle/>
          <a:p>
            <a:pPr>
              <a:lnSpc>
                <a:spcPct val="125000"/>
              </a:lnSpc>
            </a:pPr>
            <a:r>
              <a:rPr lang="en-US" sz="1600" b="1"/>
              <a:t>How it Works: </a:t>
            </a:r>
            <a:r>
              <a:rPr lang="en-US" sz="1600"/>
              <a:t>Google grades local businesses according to three major factors: location, relevance, and popularity. </a:t>
            </a:r>
          </a:p>
        </p:txBody>
      </p:sp>
      <p:sp>
        <p:nvSpPr>
          <p:cNvPr id="14" name="TextBox 13"/>
          <p:cNvSpPr txBox="1">
            <a:spLocks noChangeArrowheads="1"/>
          </p:cNvSpPr>
          <p:nvPr/>
        </p:nvSpPr>
        <p:spPr bwMode="auto">
          <a:xfrm>
            <a:off x="2971800" y="5486400"/>
            <a:ext cx="3276600" cy="369888"/>
          </a:xfrm>
          <a:prstGeom prst="rect">
            <a:avLst/>
          </a:prstGeom>
          <a:noFill/>
          <a:ln w="9525">
            <a:noFill/>
            <a:miter lim="800000"/>
            <a:headEnd/>
            <a:tailEnd/>
          </a:ln>
        </p:spPr>
        <p:txBody>
          <a:bodyPr>
            <a:spAutoFit/>
          </a:bodyPr>
          <a:lstStyle/>
          <a:p>
            <a:pPr algn="ctr"/>
            <a:r>
              <a:rPr lang="en-US" b="1" u="sng"/>
              <a:t>Increasing Relevance</a:t>
            </a:r>
          </a:p>
        </p:txBody>
      </p:sp>
      <p:sp>
        <p:nvSpPr>
          <p:cNvPr id="15" name="TextBox 14"/>
          <p:cNvSpPr txBox="1">
            <a:spLocks noChangeArrowheads="1"/>
          </p:cNvSpPr>
          <p:nvPr/>
        </p:nvSpPr>
        <p:spPr bwMode="auto">
          <a:xfrm>
            <a:off x="5715000" y="5486400"/>
            <a:ext cx="3276600" cy="615950"/>
          </a:xfrm>
          <a:prstGeom prst="rect">
            <a:avLst/>
          </a:prstGeom>
          <a:noFill/>
          <a:ln w="9525">
            <a:noFill/>
            <a:miter lim="800000"/>
            <a:headEnd/>
            <a:tailEnd/>
          </a:ln>
        </p:spPr>
        <p:txBody>
          <a:bodyPr>
            <a:spAutoFit/>
          </a:bodyPr>
          <a:lstStyle/>
          <a:p>
            <a:pPr algn="ctr"/>
            <a:r>
              <a:rPr lang="en-US" b="1" u="sng"/>
              <a:t>Increasing Popularity</a:t>
            </a:r>
          </a:p>
          <a:p>
            <a:r>
              <a:rPr lang="en-US" sz="1600">
                <a:latin typeface="Calibri" pitchFamily="34" charset="0"/>
              </a:rPr>
              <a:t>	</a:t>
            </a:r>
            <a:endParaRPr lang="en-US">
              <a:latin typeface="Calibri" pitchFamily="34" charset="0"/>
            </a:endParaRPr>
          </a:p>
        </p:txBody>
      </p:sp>
      <p:sp>
        <p:nvSpPr>
          <p:cNvPr id="16" name="TextBox 15"/>
          <p:cNvSpPr txBox="1">
            <a:spLocks noChangeArrowheads="1"/>
          </p:cNvSpPr>
          <p:nvPr/>
        </p:nvSpPr>
        <p:spPr bwMode="auto">
          <a:xfrm>
            <a:off x="152400" y="5486400"/>
            <a:ext cx="3276600" cy="615950"/>
          </a:xfrm>
          <a:prstGeom prst="rect">
            <a:avLst/>
          </a:prstGeom>
          <a:noFill/>
          <a:ln w="9525">
            <a:noFill/>
            <a:miter lim="800000"/>
            <a:headEnd/>
            <a:tailEnd/>
          </a:ln>
        </p:spPr>
        <p:txBody>
          <a:bodyPr>
            <a:spAutoFit/>
          </a:bodyPr>
          <a:lstStyle/>
          <a:p>
            <a:pPr algn="ctr"/>
            <a:r>
              <a:rPr lang="en-US" b="1" u="sng"/>
              <a:t>Optimizing Location</a:t>
            </a:r>
          </a:p>
          <a:p>
            <a:r>
              <a:rPr lang="en-US" sz="1600">
                <a:latin typeface="Calibri" pitchFamily="34" charset="0"/>
              </a:rPr>
              <a:t>	</a:t>
            </a:r>
            <a:endParaRPr lang="en-US">
              <a:latin typeface="Calibri" pitchFamily="34" charset="0"/>
            </a:endParaRPr>
          </a:p>
        </p:txBody>
      </p:sp>
      <p:sp>
        <p:nvSpPr>
          <p:cNvPr id="47113" name="Title 1"/>
          <p:cNvSpPr txBox="1">
            <a:spLocks/>
          </p:cNvSpPr>
          <p:nvPr/>
        </p:nvSpPr>
        <p:spPr bwMode="auto">
          <a:xfrm>
            <a:off x="0" y="76200"/>
            <a:ext cx="9296400" cy="914400"/>
          </a:xfrm>
          <a:prstGeom prst="rect">
            <a:avLst/>
          </a:prstGeom>
          <a:noFill/>
          <a:ln w="9525">
            <a:noFill/>
            <a:miter lim="800000"/>
            <a:headEnd/>
            <a:tailEnd/>
          </a:ln>
        </p:spPr>
        <p:txBody>
          <a:bodyPr anchor="ctr"/>
          <a:lstStyle/>
          <a:p>
            <a:r>
              <a:rPr lang="en-US" sz="3200" b="1">
                <a:solidFill>
                  <a:schemeClr val="bg2"/>
                </a:solidFill>
              </a:rPr>
              <a:t>  Maps Optimization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7-02 at 11.13.29 AM.png"/>
          <p:cNvPicPr>
            <a:picLocks noChangeAspect="1"/>
          </p:cNvPicPr>
          <p:nvPr/>
        </p:nvPicPr>
        <p:blipFill>
          <a:blip r:embed="rId4"/>
          <a:stretch>
            <a:fillRect/>
          </a:stretch>
        </p:blipFill>
        <p:spPr>
          <a:xfrm>
            <a:off x="2713038" y="1279525"/>
            <a:ext cx="5745162" cy="4727575"/>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762000" y="1812925"/>
            <a:ext cx="1447800" cy="338554"/>
          </a:xfrm>
          <a:prstGeom prst="rect">
            <a:avLst/>
          </a:prstGeom>
          <a:solidFill>
            <a:srgbClr val="F58025"/>
          </a:solidFill>
          <a:effectLst>
            <a:outerShdw blurRad="50800" dist="38100" dir="2700000" algn="tl" rotWithShape="0">
              <a:srgbClr val="000000">
                <a:alpha val="43000"/>
              </a:srgbClr>
            </a:outerShdw>
          </a:effectLst>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en-US" sz="1600" dirty="0">
                <a:latin typeface="Arial"/>
                <a:cs typeface="Arial"/>
              </a:rPr>
              <a:t>Photos</a:t>
            </a:r>
            <a:endParaRPr lang="en-US" sz="1600" dirty="0">
              <a:latin typeface="Arial"/>
              <a:cs typeface="Arial"/>
            </a:endParaRPr>
          </a:p>
        </p:txBody>
      </p:sp>
      <p:sp>
        <p:nvSpPr>
          <p:cNvPr id="7" name="TextBox 6"/>
          <p:cNvSpPr txBox="1"/>
          <p:nvPr/>
        </p:nvSpPr>
        <p:spPr>
          <a:xfrm>
            <a:off x="762000" y="4251326"/>
            <a:ext cx="1447800" cy="338554"/>
          </a:xfrm>
          <a:prstGeom prst="rect">
            <a:avLst/>
          </a:prstGeom>
          <a:solidFill>
            <a:srgbClr val="F58025"/>
          </a:solidFill>
          <a:effectLst>
            <a:outerShdw blurRad="50800" dist="38100" dir="2700000" algn="tl" rotWithShape="0">
              <a:srgbClr val="000000">
                <a:alpha val="43000"/>
              </a:srgbClr>
            </a:outerShdw>
          </a:effectLst>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en-US" sz="1600" dirty="0">
                <a:latin typeface="Arial"/>
                <a:cs typeface="Arial"/>
              </a:rPr>
              <a:t>Description</a:t>
            </a:r>
            <a:endParaRPr lang="en-US" sz="1600" dirty="0">
              <a:latin typeface="Arial"/>
              <a:cs typeface="Arial"/>
            </a:endParaRPr>
          </a:p>
        </p:txBody>
      </p:sp>
      <p:sp>
        <p:nvSpPr>
          <p:cNvPr id="8" name="TextBox 7"/>
          <p:cNvSpPr txBox="1"/>
          <p:nvPr/>
        </p:nvSpPr>
        <p:spPr>
          <a:xfrm>
            <a:off x="762000" y="3489325"/>
            <a:ext cx="1447800" cy="338554"/>
          </a:xfrm>
          <a:prstGeom prst="rect">
            <a:avLst/>
          </a:prstGeom>
          <a:solidFill>
            <a:srgbClr val="F58025"/>
          </a:solidFill>
          <a:effectLst>
            <a:outerShdw blurRad="50800" dist="38100" dir="2700000" algn="tl" rotWithShape="0">
              <a:srgbClr val="000000">
                <a:alpha val="43000"/>
              </a:srgbClr>
            </a:outerShdw>
          </a:effectLst>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en-US" sz="1600" dirty="0">
                <a:latin typeface="Arial"/>
                <a:cs typeface="Arial"/>
              </a:rPr>
              <a:t>Categories</a:t>
            </a:r>
            <a:endParaRPr lang="en-US" sz="1600" dirty="0">
              <a:latin typeface="Arial"/>
              <a:cs typeface="Arial"/>
            </a:endParaRPr>
          </a:p>
        </p:txBody>
      </p:sp>
      <p:sp>
        <p:nvSpPr>
          <p:cNvPr id="9" name="TextBox 8"/>
          <p:cNvSpPr txBox="1"/>
          <p:nvPr/>
        </p:nvSpPr>
        <p:spPr>
          <a:xfrm>
            <a:off x="762000" y="5013325"/>
            <a:ext cx="1447800" cy="338554"/>
          </a:xfrm>
          <a:prstGeom prst="rect">
            <a:avLst/>
          </a:prstGeom>
          <a:solidFill>
            <a:srgbClr val="F58025"/>
          </a:solidFill>
          <a:effectLst>
            <a:outerShdw blurRad="50800" dist="38100" dir="2700000" algn="tl" rotWithShape="0">
              <a:srgbClr val="000000">
                <a:alpha val="43000"/>
              </a:srgbClr>
            </a:outerShdw>
          </a:effectLst>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en-US" sz="1600" dirty="0">
                <a:latin typeface="Arial"/>
                <a:cs typeface="Arial"/>
              </a:rPr>
              <a:t>Reviews</a:t>
            </a:r>
            <a:endParaRPr lang="en-US" sz="1600" dirty="0">
              <a:latin typeface="Arial"/>
              <a:cs typeface="Arial"/>
            </a:endParaRPr>
          </a:p>
        </p:txBody>
      </p:sp>
      <p:sp>
        <p:nvSpPr>
          <p:cNvPr id="10" name="TextBox 9"/>
          <p:cNvSpPr txBox="1"/>
          <p:nvPr/>
        </p:nvSpPr>
        <p:spPr>
          <a:xfrm>
            <a:off x="762000" y="2651125"/>
            <a:ext cx="1447800" cy="338554"/>
          </a:xfrm>
          <a:prstGeom prst="rect">
            <a:avLst/>
          </a:prstGeom>
          <a:solidFill>
            <a:srgbClr val="F58025"/>
          </a:solidFill>
          <a:effectLst>
            <a:outerShdw blurRad="50800" dist="38100" dir="2700000" algn="tl" rotWithShape="0">
              <a:srgbClr val="000000">
                <a:alpha val="43000"/>
              </a:srgbClr>
            </a:outerShdw>
          </a:effectLst>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en-US" sz="1600" dirty="0">
                <a:latin typeface="Arial"/>
                <a:cs typeface="Arial"/>
              </a:rPr>
              <a:t>Address</a:t>
            </a:r>
            <a:endParaRPr lang="en-US" sz="1600" dirty="0">
              <a:latin typeface="Arial"/>
              <a:cs typeface="Arial"/>
            </a:endParaRPr>
          </a:p>
        </p:txBody>
      </p:sp>
      <p:sp>
        <p:nvSpPr>
          <p:cNvPr id="49169" name="Title 1"/>
          <p:cNvSpPr txBox="1">
            <a:spLocks/>
          </p:cNvSpPr>
          <p:nvPr/>
        </p:nvSpPr>
        <p:spPr bwMode="auto">
          <a:xfrm>
            <a:off x="0" y="76200"/>
            <a:ext cx="9296400" cy="914400"/>
          </a:xfrm>
          <a:prstGeom prst="rect">
            <a:avLst/>
          </a:prstGeom>
          <a:noFill/>
          <a:ln w="9525">
            <a:noFill/>
            <a:miter lim="800000"/>
            <a:headEnd/>
            <a:tailEnd/>
          </a:ln>
        </p:spPr>
        <p:txBody>
          <a:bodyPr anchor="ctr"/>
          <a:lstStyle/>
          <a:p>
            <a:r>
              <a:rPr lang="en-US" sz="3200" b="1">
                <a:solidFill>
                  <a:schemeClr val="bg2"/>
                </a:solidFill>
              </a:rPr>
              <a:t>  Optimized Google+ Local Page</a:t>
            </a:r>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9"/>
          <p:cNvPicPr>
            <a:picLocks noChangeAspect="1"/>
          </p:cNvPicPr>
          <p:nvPr/>
        </p:nvPicPr>
        <p:blipFill>
          <a:blip r:embed="rId4"/>
          <a:srcRect/>
          <a:stretch>
            <a:fillRect/>
          </a:stretch>
        </p:blipFill>
        <p:spPr bwMode="auto">
          <a:xfrm>
            <a:off x="7191375" y="1752600"/>
            <a:ext cx="1800225" cy="1873250"/>
          </a:xfrm>
          <a:prstGeom prst="rect">
            <a:avLst/>
          </a:prstGeom>
          <a:noFill/>
          <a:ln w="9525">
            <a:noFill/>
            <a:miter lim="800000"/>
            <a:headEnd/>
            <a:tailEnd/>
          </a:ln>
        </p:spPr>
      </p:pic>
      <p:sp>
        <p:nvSpPr>
          <p:cNvPr id="51202" name="Title 1"/>
          <p:cNvSpPr>
            <a:spLocks noGrp="1"/>
          </p:cNvSpPr>
          <p:nvPr>
            <p:ph type="title" idx="4294967295"/>
          </p:nvPr>
        </p:nvSpPr>
        <p:spPr bwMode="auto">
          <a:xfrm>
            <a:off x="0" y="0"/>
            <a:ext cx="9144000" cy="914400"/>
          </a:xfrm>
          <a:prstGeom prst="rect">
            <a:avLst/>
          </a:prstGeom>
          <a:noFill/>
          <a:ln>
            <a:miter lim="800000"/>
            <a:headEnd/>
            <a:tailEnd/>
          </a:ln>
        </p:spPr>
        <p:txBody>
          <a:bodyPr/>
          <a:lstStyle/>
          <a:p>
            <a:r>
              <a:rPr lang="en-US" smtClean="0">
                <a:latin typeface="Arial" charset="0"/>
                <a:cs typeface="Arial" charset="0"/>
              </a:rPr>
              <a:t>  </a:t>
            </a:r>
          </a:p>
        </p:txBody>
      </p:sp>
      <p:sp>
        <p:nvSpPr>
          <p:cNvPr id="51203" name="TextBox 3"/>
          <p:cNvSpPr txBox="1">
            <a:spLocks noChangeArrowheads="1"/>
          </p:cNvSpPr>
          <p:nvPr/>
        </p:nvSpPr>
        <p:spPr bwMode="auto">
          <a:xfrm>
            <a:off x="381000" y="6062663"/>
            <a:ext cx="5334000" cy="338137"/>
          </a:xfrm>
          <a:prstGeom prst="rect">
            <a:avLst/>
          </a:prstGeom>
          <a:noFill/>
          <a:ln w="9525">
            <a:noFill/>
            <a:miter lim="800000"/>
            <a:headEnd/>
            <a:tailEnd/>
          </a:ln>
        </p:spPr>
        <p:txBody>
          <a:bodyPr>
            <a:spAutoFit/>
          </a:bodyPr>
          <a:lstStyle/>
          <a:p>
            <a:r>
              <a:rPr lang="en-US" sz="1600"/>
              <a:t>OrangeSoda has access to over 5k directories</a:t>
            </a:r>
          </a:p>
        </p:txBody>
      </p:sp>
      <p:sp>
        <p:nvSpPr>
          <p:cNvPr id="51204" name="Title 1"/>
          <p:cNvSpPr txBox="1">
            <a:spLocks/>
          </p:cNvSpPr>
          <p:nvPr/>
        </p:nvSpPr>
        <p:spPr bwMode="auto">
          <a:xfrm>
            <a:off x="0" y="76200"/>
            <a:ext cx="9296400" cy="914400"/>
          </a:xfrm>
          <a:prstGeom prst="rect">
            <a:avLst/>
          </a:prstGeom>
          <a:noFill/>
          <a:ln w="9525">
            <a:noFill/>
            <a:miter lim="800000"/>
            <a:headEnd/>
            <a:tailEnd/>
          </a:ln>
        </p:spPr>
        <p:txBody>
          <a:bodyPr anchor="ctr"/>
          <a:lstStyle/>
          <a:p>
            <a:r>
              <a:rPr lang="en-US" sz="3200" b="1">
                <a:solidFill>
                  <a:schemeClr val="bg2"/>
                </a:solidFill>
              </a:rPr>
              <a:t>  Increase Popularity - Citations</a:t>
            </a:r>
          </a:p>
        </p:txBody>
      </p:sp>
      <p:sp>
        <p:nvSpPr>
          <p:cNvPr id="5" name="Oval 4"/>
          <p:cNvSpPr/>
          <p:nvPr/>
        </p:nvSpPr>
        <p:spPr>
          <a:xfrm>
            <a:off x="4572000" y="2514600"/>
            <a:ext cx="2286000" cy="2286000"/>
          </a:xfrm>
          <a:prstGeom prst="ellipse">
            <a:avLst/>
          </a:prstGeom>
          <a:solidFill>
            <a:srgbClr val="F5802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dirty="0">
                <a:latin typeface="Arial"/>
                <a:cs typeface="Arial"/>
              </a:rPr>
              <a:t>Your Business</a:t>
            </a:r>
            <a:endParaRPr lang="en-US" sz="2400" dirty="0">
              <a:latin typeface="Arial"/>
              <a:cs typeface="Arial"/>
            </a:endParaRPr>
          </a:p>
        </p:txBody>
      </p:sp>
      <p:pic>
        <p:nvPicPr>
          <p:cNvPr id="51206" name="Picture 12" descr="YellowBook.png"/>
          <p:cNvPicPr>
            <a:picLocks noChangeAspect="1"/>
          </p:cNvPicPr>
          <p:nvPr/>
        </p:nvPicPr>
        <p:blipFill>
          <a:blip r:embed="rId5"/>
          <a:srcRect/>
          <a:stretch>
            <a:fillRect/>
          </a:stretch>
        </p:blipFill>
        <p:spPr bwMode="auto">
          <a:xfrm>
            <a:off x="3381375" y="1905000"/>
            <a:ext cx="1266825" cy="838200"/>
          </a:xfrm>
          <a:prstGeom prst="rect">
            <a:avLst/>
          </a:prstGeom>
          <a:noFill/>
          <a:ln w="9525">
            <a:noFill/>
            <a:miter lim="800000"/>
            <a:headEnd/>
            <a:tailEnd/>
          </a:ln>
        </p:spPr>
      </p:pic>
      <p:pic>
        <p:nvPicPr>
          <p:cNvPr id="14" name="Picture 13"/>
          <p:cNvPicPr>
            <a:picLocks noChangeAspect="1" noChangeArrowheads="1"/>
          </p:cNvPicPr>
          <p:nvPr/>
        </p:nvPicPr>
        <p:blipFill>
          <a:blip r:embed="rId6"/>
          <a:srcRect l="5157" t="28761" r="10538" b="28761"/>
          <a:stretch>
            <a:fillRect/>
          </a:stretch>
        </p:blipFill>
        <p:spPr bwMode="auto">
          <a:xfrm>
            <a:off x="1552575" y="3200400"/>
            <a:ext cx="2286000" cy="292100"/>
          </a:xfrm>
          <a:prstGeom prst="rect">
            <a:avLst/>
          </a:prstGeom>
          <a:ln>
            <a:noFill/>
          </a:ln>
          <a:effectLst>
            <a:outerShdw blurRad="292100" dist="139700" dir="2700000" algn="tl" rotWithShape="0">
              <a:srgbClr val="333333">
                <a:alpha val="65000"/>
              </a:srgbClr>
            </a:outerShdw>
          </a:effectLst>
        </p:spPr>
      </p:pic>
      <p:pic>
        <p:nvPicPr>
          <p:cNvPr id="51208" name="Picture 5"/>
          <p:cNvPicPr>
            <a:picLocks noChangeAspect="1"/>
          </p:cNvPicPr>
          <p:nvPr/>
        </p:nvPicPr>
        <p:blipFill>
          <a:blip r:embed="rId7"/>
          <a:srcRect/>
          <a:stretch>
            <a:fillRect/>
          </a:stretch>
        </p:blipFill>
        <p:spPr bwMode="auto">
          <a:xfrm>
            <a:off x="2771775" y="4191000"/>
            <a:ext cx="1385888" cy="762000"/>
          </a:xfrm>
          <a:prstGeom prst="rect">
            <a:avLst/>
          </a:prstGeom>
          <a:noFill/>
          <a:ln w="9525">
            <a:noFill/>
            <a:miter lim="800000"/>
            <a:headEnd/>
            <a:tailEnd/>
          </a:ln>
        </p:spPr>
      </p:pic>
      <p:pic>
        <p:nvPicPr>
          <p:cNvPr id="51209" name="Picture 7"/>
          <p:cNvPicPr>
            <a:picLocks noChangeAspect="1"/>
          </p:cNvPicPr>
          <p:nvPr/>
        </p:nvPicPr>
        <p:blipFill>
          <a:blip r:embed="rId8"/>
          <a:srcRect/>
          <a:stretch>
            <a:fillRect/>
          </a:stretch>
        </p:blipFill>
        <p:spPr bwMode="auto">
          <a:xfrm>
            <a:off x="5181600" y="1752600"/>
            <a:ext cx="1905000" cy="373063"/>
          </a:xfrm>
          <a:prstGeom prst="rect">
            <a:avLst/>
          </a:prstGeom>
          <a:noFill/>
          <a:ln w="9525">
            <a:noFill/>
            <a:miter lim="800000"/>
            <a:headEnd/>
            <a:tailEnd/>
          </a:ln>
        </p:spPr>
      </p:pic>
      <p:pic>
        <p:nvPicPr>
          <p:cNvPr id="51210" name="Picture 16"/>
          <p:cNvPicPr>
            <a:picLocks noChangeAspect="1"/>
          </p:cNvPicPr>
          <p:nvPr/>
        </p:nvPicPr>
        <p:blipFill>
          <a:blip r:embed="rId9"/>
          <a:srcRect/>
          <a:stretch>
            <a:fillRect/>
          </a:stretch>
        </p:blipFill>
        <p:spPr bwMode="auto">
          <a:xfrm>
            <a:off x="4800600" y="5168900"/>
            <a:ext cx="1978025" cy="546100"/>
          </a:xfrm>
          <a:prstGeom prst="rect">
            <a:avLst/>
          </a:prstGeom>
          <a:noFill/>
          <a:ln w="9525">
            <a:noFill/>
            <a:miter lim="800000"/>
            <a:headEnd/>
            <a:tailEnd/>
          </a:ln>
        </p:spPr>
      </p:pic>
      <p:pic>
        <p:nvPicPr>
          <p:cNvPr id="51211" name="Picture 17"/>
          <p:cNvPicPr>
            <a:picLocks noChangeAspect="1"/>
          </p:cNvPicPr>
          <p:nvPr/>
        </p:nvPicPr>
        <p:blipFill>
          <a:blip r:embed="rId10"/>
          <a:srcRect/>
          <a:stretch>
            <a:fillRect/>
          </a:stretch>
        </p:blipFill>
        <p:spPr bwMode="auto">
          <a:xfrm>
            <a:off x="7305675" y="3429000"/>
            <a:ext cx="1257300" cy="838200"/>
          </a:xfrm>
          <a:prstGeom prst="rect">
            <a:avLst/>
          </a:prstGeom>
          <a:noFill/>
          <a:ln w="9525">
            <a:noFill/>
            <a:miter lim="800000"/>
            <a:headEnd/>
            <a:tailEnd/>
          </a:ln>
        </p:spPr>
      </p:pic>
      <p:pic>
        <p:nvPicPr>
          <p:cNvPr id="51212" name="Picture 18"/>
          <p:cNvPicPr>
            <a:picLocks noChangeAspect="1"/>
          </p:cNvPicPr>
          <p:nvPr/>
        </p:nvPicPr>
        <p:blipFill>
          <a:blip r:embed="rId11"/>
          <a:srcRect/>
          <a:stretch>
            <a:fillRect/>
          </a:stretch>
        </p:blipFill>
        <p:spPr bwMode="auto">
          <a:xfrm>
            <a:off x="7191375" y="4724400"/>
            <a:ext cx="1371600" cy="554038"/>
          </a:xfrm>
          <a:prstGeom prst="rect">
            <a:avLst/>
          </a:prstGeom>
          <a:noFill/>
          <a:ln w="9525">
            <a:noFill/>
            <a:miter lim="800000"/>
            <a:headEnd/>
            <a:tailEnd/>
          </a:ln>
        </p:spPr>
      </p:pic>
      <p:pic>
        <p:nvPicPr>
          <p:cNvPr id="51213" name="Picture 45" descr="DMiner.png"/>
          <p:cNvPicPr>
            <a:picLocks noChangeAspect="1"/>
          </p:cNvPicPr>
          <p:nvPr/>
        </p:nvPicPr>
        <p:blipFill>
          <a:blip r:embed="rId12"/>
          <a:srcRect/>
          <a:stretch>
            <a:fillRect/>
          </a:stretch>
        </p:blipFill>
        <p:spPr bwMode="auto">
          <a:xfrm>
            <a:off x="457200" y="3886200"/>
            <a:ext cx="838200" cy="16637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txBox="1">
            <a:spLocks/>
          </p:cNvSpPr>
          <p:nvPr/>
        </p:nvSpPr>
        <p:spPr bwMode="auto">
          <a:xfrm>
            <a:off x="0" y="76200"/>
            <a:ext cx="9296400" cy="914400"/>
          </a:xfrm>
          <a:prstGeom prst="rect">
            <a:avLst/>
          </a:prstGeom>
          <a:noFill/>
          <a:ln w="9525">
            <a:noFill/>
            <a:miter lim="800000"/>
            <a:headEnd/>
            <a:tailEnd/>
          </a:ln>
        </p:spPr>
        <p:txBody>
          <a:bodyPr anchor="ctr"/>
          <a:lstStyle/>
          <a:p>
            <a:r>
              <a:rPr lang="en-US" sz="3200" b="1">
                <a:solidFill>
                  <a:schemeClr val="bg2"/>
                </a:solidFill>
              </a:rPr>
              <a:t>  Maps Optimization Summary</a:t>
            </a:r>
          </a:p>
        </p:txBody>
      </p:sp>
      <p:pic>
        <p:nvPicPr>
          <p:cNvPr id="53250" name="Picture 9"/>
          <p:cNvPicPr>
            <a:picLocks noChangeAspect="1" noChangeArrowheads="1"/>
          </p:cNvPicPr>
          <p:nvPr/>
        </p:nvPicPr>
        <p:blipFill>
          <a:blip r:embed="rId4"/>
          <a:srcRect/>
          <a:stretch>
            <a:fillRect/>
          </a:stretch>
        </p:blipFill>
        <p:spPr bwMode="auto">
          <a:xfrm>
            <a:off x="7280275" y="304800"/>
            <a:ext cx="1330325" cy="1147763"/>
          </a:xfrm>
          <a:prstGeom prst="rect">
            <a:avLst/>
          </a:prstGeom>
          <a:noFill/>
          <a:ln w="9525">
            <a:noFill/>
            <a:miter lim="800000"/>
            <a:headEnd/>
            <a:tailEnd/>
          </a:ln>
        </p:spPr>
      </p:pic>
      <p:sp>
        <p:nvSpPr>
          <p:cNvPr id="7" name="Content Placeholder 4"/>
          <p:cNvSpPr txBox="1">
            <a:spLocks/>
          </p:cNvSpPr>
          <p:nvPr/>
        </p:nvSpPr>
        <p:spPr>
          <a:xfrm>
            <a:off x="609600" y="1524000"/>
            <a:ext cx="8229600" cy="50180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rgbClr val="45556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i="1"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20000"/>
              </a:lnSpc>
              <a:spcBef>
                <a:spcPts val="0"/>
              </a:spcBef>
              <a:spcAft>
                <a:spcPts val="0"/>
              </a:spcAft>
              <a:buFont typeface="Arial" pitchFamily="34" charset="0"/>
              <a:buNone/>
              <a:defRPr/>
            </a:pPr>
            <a:r>
              <a:rPr lang="en-US" sz="1800" b="1" dirty="0" smtClean="0">
                <a:latin typeface="Arial"/>
                <a:cs typeface="Arial"/>
              </a:rPr>
              <a:t>What it is:</a:t>
            </a:r>
          </a:p>
          <a:p>
            <a:pPr marL="0" indent="0" fontAlgn="auto">
              <a:lnSpc>
                <a:spcPct val="120000"/>
              </a:lnSpc>
              <a:spcBef>
                <a:spcPts val="0"/>
              </a:spcBef>
              <a:spcAft>
                <a:spcPts val="0"/>
              </a:spcAft>
              <a:buFont typeface="Arial" pitchFamily="34" charset="0"/>
              <a:buNone/>
              <a:defRPr/>
            </a:pPr>
            <a:r>
              <a:rPr lang="en-US" sz="1800" dirty="0" smtClean="0">
                <a:latin typeface="Arial"/>
                <a:cs typeface="Arial"/>
              </a:rPr>
              <a:t>The </a:t>
            </a:r>
            <a:r>
              <a:rPr lang="en-US" sz="1800" dirty="0">
                <a:latin typeface="Arial"/>
                <a:cs typeface="Arial"/>
              </a:rPr>
              <a:t>act of enhancing a Google Map listing so it receives more </a:t>
            </a:r>
            <a:r>
              <a:rPr lang="en-US" sz="1800" dirty="0" smtClean="0">
                <a:latin typeface="Arial"/>
                <a:cs typeface="Arial"/>
              </a:rPr>
              <a:t>exposure </a:t>
            </a:r>
            <a:r>
              <a:rPr lang="en-US" sz="1800" dirty="0">
                <a:latin typeface="Arial"/>
                <a:cs typeface="Arial"/>
              </a:rPr>
              <a:t>when someone conducts a local search. </a:t>
            </a:r>
            <a:endParaRPr lang="en-US" sz="1800" dirty="0" smtClean="0">
              <a:latin typeface="Arial"/>
              <a:cs typeface="Arial"/>
            </a:endParaRPr>
          </a:p>
          <a:p>
            <a:pPr marL="0" indent="0" fontAlgn="auto">
              <a:lnSpc>
                <a:spcPct val="120000"/>
              </a:lnSpc>
              <a:spcBef>
                <a:spcPts val="0"/>
              </a:spcBef>
              <a:spcAft>
                <a:spcPts val="0"/>
              </a:spcAft>
              <a:buFont typeface="Arial" pitchFamily="34" charset="0"/>
              <a:buNone/>
              <a:defRPr/>
            </a:pPr>
            <a:r>
              <a:rPr lang="en-US" sz="1800" b="1" dirty="0" smtClean="0">
                <a:latin typeface="Arial"/>
                <a:cs typeface="Arial"/>
              </a:rPr>
              <a:t>How you do it:</a:t>
            </a:r>
            <a:endParaRPr lang="en-US" sz="1800" b="1" dirty="0">
              <a:latin typeface="Arial"/>
              <a:cs typeface="Arial"/>
            </a:endParaRPr>
          </a:p>
          <a:p>
            <a:pPr marL="0" indent="0" fontAlgn="auto">
              <a:lnSpc>
                <a:spcPct val="120000"/>
              </a:lnSpc>
              <a:spcBef>
                <a:spcPts val="0"/>
              </a:spcBef>
              <a:spcAft>
                <a:spcPts val="0"/>
              </a:spcAft>
              <a:buFont typeface="Arial" pitchFamily="34" charset="0"/>
              <a:buNone/>
              <a:defRPr/>
            </a:pPr>
            <a:r>
              <a:rPr lang="en-US" sz="1800" dirty="0" smtClean="0">
                <a:latin typeface="Arial"/>
                <a:cs typeface="Arial"/>
              </a:rPr>
              <a:t>Increase Map listing </a:t>
            </a:r>
            <a:r>
              <a:rPr lang="en-US" sz="1800" dirty="0">
                <a:latin typeface="Arial"/>
                <a:cs typeface="Arial"/>
              </a:rPr>
              <a:t>relevance (content) and popularity (web </a:t>
            </a:r>
            <a:r>
              <a:rPr lang="en-US" sz="1800" dirty="0" smtClean="0">
                <a:latin typeface="Arial"/>
                <a:cs typeface="Arial"/>
              </a:rPr>
              <a:t>citations)</a:t>
            </a:r>
            <a:endParaRPr lang="en-US" sz="1800" dirty="0">
              <a:latin typeface="Arial"/>
              <a:cs typeface="Arial"/>
            </a:endParaRPr>
          </a:p>
          <a:p>
            <a:pPr marL="0" indent="0" fontAlgn="auto">
              <a:lnSpc>
                <a:spcPct val="120000"/>
              </a:lnSpc>
              <a:spcBef>
                <a:spcPts val="0"/>
              </a:spcBef>
              <a:spcAft>
                <a:spcPts val="0"/>
              </a:spcAft>
              <a:buFont typeface="Arial" pitchFamily="34" charset="0"/>
              <a:buNone/>
              <a:defRPr/>
            </a:pPr>
            <a:r>
              <a:rPr lang="en-US" sz="1800" b="1" dirty="0" smtClean="0">
                <a:latin typeface="Arial"/>
                <a:cs typeface="Arial"/>
              </a:rPr>
              <a:t>Why it’s important:</a:t>
            </a:r>
          </a:p>
          <a:p>
            <a:pPr fontAlgn="auto">
              <a:lnSpc>
                <a:spcPct val="120000"/>
              </a:lnSpc>
              <a:spcAft>
                <a:spcPts val="0"/>
              </a:spcAft>
              <a:defRPr/>
            </a:pPr>
            <a:r>
              <a:rPr lang="en-US" sz="1800" dirty="0" smtClean="0"/>
              <a:t>In 2011, Google had 3 billion searches a day</a:t>
            </a:r>
          </a:p>
          <a:p>
            <a:pPr fontAlgn="auto">
              <a:lnSpc>
                <a:spcPct val="120000"/>
              </a:lnSpc>
              <a:spcAft>
                <a:spcPts val="0"/>
              </a:spcAft>
              <a:defRPr/>
            </a:pPr>
            <a:r>
              <a:rPr lang="en-US" sz="1800" dirty="0" smtClean="0"/>
              <a:t>17% of searches are done with the intent to find a company that provides a specific product or service</a:t>
            </a:r>
          </a:p>
          <a:p>
            <a:pPr fontAlgn="auto">
              <a:lnSpc>
                <a:spcPct val="120000"/>
              </a:lnSpc>
              <a:spcAft>
                <a:spcPts val="0"/>
              </a:spcAft>
              <a:defRPr/>
            </a:pPr>
            <a:r>
              <a:rPr lang="en-US" sz="1800" dirty="0" smtClean="0"/>
              <a:t>90% of searchers only look at the first page</a:t>
            </a:r>
          </a:p>
          <a:p>
            <a:pPr fontAlgn="auto">
              <a:lnSpc>
                <a:spcPct val="120000"/>
              </a:lnSpc>
              <a:spcAft>
                <a:spcPts val="0"/>
              </a:spcAft>
              <a:defRPr/>
            </a:pPr>
            <a:r>
              <a:rPr lang="en-US" sz="1800" dirty="0" smtClean="0"/>
              <a:t>80% of clicks go to the organic listings</a:t>
            </a:r>
            <a:endParaRPr lang="en-US" sz="1800" b="1" dirty="0" smtClean="0"/>
          </a:p>
          <a:p>
            <a:pPr marL="0" indent="0" fontAlgn="auto">
              <a:lnSpc>
                <a:spcPct val="120000"/>
              </a:lnSpc>
              <a:spcBef>
                <a:spcPts val="0"/>
              </a:spcBef>
              <a:spcAft>
                <a:spcPts val="0"/>
              </a:spcAft>
              <a:buFont typeface="Arial" pitchFamily="34" charset="0"/>
              <a:buNone/>
              <a:defRPr/>
            </a:pPr>
            <a:r>
              <a:rPr lang="en-US" sz="1800" b="1" i="1" dirty="0" smtClean="0">
                <a:latin typeface="Arial"/>
                <a:cs typeface="Arial"/>
              </a:rPr>
              <a:t>Maps Optimization should be considered the  most important method involved within a local online marketing campaign. </a:t>
            </a:r>
          </a:p>
          <a:p>
            <a:pPr marL="0" indent="0" fontAlgn="auto">
              <a:spcBef>
                <a:spcPts val="0"/>
              </a:spcBef>
              <a:spcAft>
                <a:spcPts val="0"/>
              </a:spcAft>
              <a:buFont typeface="Arial" pitchFamily="34" charset="0"/>
              <a:buNone/>
              <a:defRPr/>
            </a:pPr>
            <a:endParaRPr lang="en-US" sz="2000" b="1" dirty="0">
              <a:latin typeface="Arial"/>
              <a:cs typeface="Arial"/>
            </a:endParaRPr>
          </a:p>
          <a:p>
            <a:pPr fontAlgn="auto">
              <a:spcAft>
                <a:spcPts val="0"/>
              </a:spcAft>
              <a:buFont typeface="Arial" pitchFamily="34" charset="0"/>
              <a:buNone/>
              <a:defRPr/>
            </a:pPr>
            <a:endParaRPr lang="en-US" sz="2000" b="1" dirty="0" smtClean="0"/>
          </a:p>
          <a:p>
            <a:pPr fontAlgn="auto">
              <a:spcAft>
                <a:spcPts val="0"/>
              </a:spcAft>
              <a:defRPr/>
            </a:pPr>
            <a:endParaRPr lang="en-US" sz="2000" b="1" dirty="0" smtClean="0"/>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1"/>
          <p:cNvSpPr>
            <a:spLocks noGrp="1"/>
          </p:cNvSpPr>
          <p:nvPr>
            <p:ph idx="1"/>
          </p:nvPr>
        </p:nvSpPr>
        <p:spPr/>
        <p:txBody>
          <a:bodyPr/>
          <a:lstStyle/>
          <a:p>
            <a:endParaRPr lang="en-US" smtClean="0">
              <a:latin typeface="Arial" charset="0"/>
              <a:cs typeface="Arial" charset="0"/>
            </a:endParaRPr>
          </a:p>
        </p:txBody>
      </p:sp>
      <p:pic>
        <p:nvPicPr>
          <p:cNvPr id="55298" name="Picture 8" descr="SlideMasterBknd.pdf"/>
          <p:cNvPicPr>
            <a:picLocks noChangeAspect="1"/>
          </p:cNvPicPr>
          <p:nvPr/>
        </p:nvPicPr>
        <p:blipFill>
          <a:blip r:embed="rId2"/>
          <a:srcRect b="83658"/>
          <a:stretch>
            <a:fillRect/>
          </a:stretch>
        </p:blipFill>
        <p:spPr bwMode="auto">
          <a:xfrm>
            <a:off x="-152400" y="-76200"/>
            <a:ext cx="9448800" cy="6934200"/>
          </a:xfrm>
          <a:prstGeom prst="rect">
            <a:avLst/>
          </a:prstGeom>
          <a:noFill/>
          <a:ln w="9525">
            <a:noFill/>
            <a:miter lim="800000"/>
            <a:headEnd/>
            <a:tailEnd/>
          </a:ln>
        </p:spPr>
      </p:pic>
      <p:sp>
        <p:nvSpPr>
          <p:cNvPr id="55299" name="TextBox 3"/>
          <p:cNvSpPr txBox="1">
            <a:spLocks noChangeArrowheads="1"/>
          </p:cNvSpPr>
          <p:nvPr/>
        </p:nvSpPr>
        <p:spPr bwMode="auto">
          <a:xfrm>
            <a:off x="609600" y="3048000"/>
            <a:ext cx="5791200" cy="708025"/>
          </a:xfrm>
          <a:prstGeom prst="rect">
            <a:avLst/>
          </a:prstGeom>
          <a:noFill/>
          <a:ln w="9525">
            <a:noFill/>
            <a:miter lim="800000"/>
            <a:headEnd/>
            <a:tailEnd/>
          </a:ln>
        </p:spPr>
        <p:txBody>
          <a:bodyPr>
            <a:spAutoFit/>
          </a:bodyPr>
          <a:lstStyle/>
          <a:p>
            <a:r>
              <a:rPr lang="en-US" sz="4000">
                <a:solidFill>
                  <a:srgbClr val="FFFFFF"/>
                </a:solidFill>
              </a:rPr>
              <a:t>Pay-Per-Click (PPC)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4"/>
          <a:srcRect/>
          <a:stretch>
            <a:fillRect/>
          </a:stretch>
        </p:blipFill>
        <p:spPr bwMode="auto">
          <a:xfrm>
            <a:off x="268288" y="2079625"/>
            <a:ext cx="4105275" cy="3065463"/>
          </a:xfrm>
          <a:prstGeom prst="rect">
            <a:avLst/>
          </a:prstGeom>
          <a:noFill/>
          <a:ln w="9525">
            <a:noFill/>
            <a:miter lim="800000"/>
            <a:headEnd/>
            <a:tailEnd/>
          </a:ln>
        </p:spPr>
      </p:pic>
      <p:grpSp>
        <p:nvGrpSpPr>
          <p:cNvPr id="3" name="Group 9"/>
          <p:cNvGrpSpPr>
            <a:grpSpLocks/>
          </p:cNvGrpSpPr>
          <p:nvPr/>
        </p:nvGrpSpPr>
        <p:grpSpPr bwMode="auto">
          <a:xfrm>
            <a:off x="268288" y="2381250"/>
            <a:ext cx="4075112" cy="2735263"/>
            <a:chOff x="228600" y="1752600"/>
            <a:chExt cx="5715000" cy="3810000"/>
          </a:xfrm>
        </p:grpSpPr>
        <p:sp>
          <p:nvSpPr>
            <p:cNvPr id="11" name="Rectangle 10"/>
            <p:cNvSpPr/>
            <p:nvPr/>
          </p:nvSpPr>
          <p:spPr>
            <a:xfrm>
              <a:off x="228600" y="1752600"/>
              <a:ext cx="4267883" cy="1065827"/>
            </a:xfrm>
            <a:prstGeom prst="rect">
              <a:avLst/>
            </a:prstGeom>
            <a:solidFill>
              <a:schemeClr val="accent2">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496483" y="1752600"/>
              <a:ext cx="1447117" cy="3810000"/>
            </a:xfrm>
            <a:prstGeom prst="rect">
              <a:avLst/>
            </a:prstGeom>
            <a:solidFill>
              <a:schemeClr val="accent2">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3" name="Picture 12" descr="woman (2).png"/>
          <p:cNvPicPr>
            <a:picLocks noChangeAspect="1"/>
          </p:cNvPicPr>
          <p:nvPr/>
        </p:nvPicPr>
        <p:blipFill>
          <a:blip r:embed="rId5"/>
          <a:srcRect/>
          <a:stretch>
            <a:fillRect/>
          </a:stretch>
        </p:blipFill>
        <p:spPr bwMode="auto">
          <a:xfrm>
            <a:off x="2590800" y="3070225"/>
            <a:ext cx="950913" cy="1916113"/>
          </a:xfrm>
          <a:prstGeom prst="rect">
            <a:avLst/>
          </a:prstGeom>
          <a:noFill/>
          <a:ln w="9525">
            <a:noFill/>
            <a:miter lim="800000"/>
            <a:headEnd/>
            <a:tailEnd/>
          </a:ln>
        </p:spPr>
      </p:pic>
      <p:sp>
        <p:nvSpPr>
          <p:cNvPr id="56324" name="TextBox 14"/>
          <p:cNvSpPr txBox="1">
            <a:spLocks noChangeArrowheads="1"/>
          </p:cNvSpPr>
          <p:nvPr/>
        </p:nvSpPr>
        <p:spPr bwMode="auto">
          <a:xfrm>
            <a:off x="4648200" y="1868488"/>
            <a:ext cx="4191000" cy="1274762"/>
          </a:xfrm>
          <a:prstGeom prst="rect">
            <a:avLst/>
          </a:prstGeom>
          <a:noFill/>
          <a:ln w="9525">
            <a:noFill/>
            <a:miter lim="800000"/>
            <a:headEnd/>
            <a:tailEnd/>
          </a:ln>
        </p:spPr>
        <p:txBody>
          <a:bodyPr>
            <a:spAutoFit/>
          </a:bodyPr>
          <a:lstStyle/>
          <a:p>
            <a:pPr>
              <a:lnSpc>
                <a:spcPct val="120000"/>
              </a:lnSpc>
            </a:pPr>
            <a:r>
              <a:rPr lang="en-US" sz="1600" b="1"/>
              <a:t>PPC: </a:t>
            </a:r>
            <a:r>
              <a:rPr lang="en-US" sz="1600"/>
              <a:t>PPC stands for pay per click. This is the act of renting search engine ad space on a per click basis. It is the </a:t>
            </a:r>
            <a:r>
              <a:rPr lang="en-US" sz="1600" b="1"/>
              <a:t>quickest way </a:t>
            </a:r>
            <a:r>
              <a:rPr lang="en-US" sz="1600"/>
              <a:t>to drive traffic to a website. </a:t>
            </a:r>
          </a:p>
        </p:txBody>
      </p:sp>
      <p:sp>
        <p:nvSpPr>
          <p:cNvPr id="16" name="TextBox 15"/>
          <p:cNvSpPr txBox="1">
            <a:spLocks noChangeArrowheads="1"/>
          </p:cNvSpPr>
          <p:nvPr/>
        </p:nvSpPr>
        <p:spPr bwMode="auto">
          <a:xfrm>
            <a:off x="4648200" y="3249613"/>
            <a:ext cx="4191000" cy="2160587"/>
          </a:xfrm>
          <a:prstGeom prst="rect">
            <a:avLst/>
          </a:prstGeom>
          <a:noFill/>
          <a:ln w="9525">
            <a:noFill/>
            <a:miter lim="800000"/>
            <a:headEnd/>
            <a:tailEnd/>
          </a:ln>
        </p:spPr>
        <p:txBody>
          <a:bodyPr>
            <a:spAutoFit/>
          </a:bodyPr>
          <a:lstStyle/>
          <a:p>
            <a:pPr>
              <a:lnSpc>
                <a:spcPct val="120000"/>
              </a:lnSpc>
            </a:pPr>
            <a:r>
              <a:rPr lang="en-US" sz="1600" b="1"/>
              <a:t>How it Works: </a:t>
            </a:r>
            <a:r>
              <a:rPr lang="en-US" sz="1600"/>
              <a:t>Since organic placement takes time, search engines allow businesses to rent ad space on their front page. Businesses bid for placement and compete for their targeted keywords. Having a quality structured PPC campaign allows you to maximize your exposure for less. </a:t>
            </a:r>
          </a:p>
        </p:txBody>
      </p:sp>
      <p:sp>
        <p:nvSpPr>
          <p:cNvPr id="56326" name="Title 1"/>
          <p:cNvSpPr txBox="1">
            <a:spLocks/>
          </p:cNvSpPr>
          <p:nvPr/>
        </p:nvSpPr>
        <p:spPr bwMode="auto">
          <a:xfrm>
            <a:off x="0" y="76200"/>
            <a:ext cx="9296400" cy="914400"/>
          </a:xfrm>
          <a:prstGeom prst="rect">
            <a:avLst/>
          </a:prstGeom>
          <a:noFill/>
          <a:ln w="9525">
            <a:noFill/>
            <a:miter lim="800000"/>
            <a:headEnd/>
            <a:tailEnd/>
          </a:ln>
        </p:spPr>
        <p:txBody>
          <a:bodyPr anchor="ctr"/>
          <a:lstStyle/>
          <a:p>
            <a:r>
              <a:rPr lang="en-US" sz="3200" b="1">
                <a:solidFill>
                  <a:schemeClr val="bg2"/>
                </a:solidFill>
              </a:rPr>
              <a:t>  PPC</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5"/>
          <p:cNvSpPr txBox="1">
            <a:spLocks noChangeArrowheads="1"/>
          </p:cNvSpPr>
          <p:nvPr/>
        </p:nvSpPr>
        <p:spPr bwMode="auto">
          <a:xfrm>
            <a:off x="1371600" y="1962150"/>
            <a:ext cx="2514600" cy="400050"/>
          </a:xfrm>
          <a:prstGeom prst="rect">
            <a:avLst/>
          </a:prstGeom>
          <a:noFill/>
          <a:ln w="9525">
            <a:noFill/>
            <a:miter lim="800000"/>
            <a:headEnd/>
            <a:tailEnd/>
          </a:ln>
        </p:spPr>
        <p:txBody>
          <a:bodyPr>
            <a:spAutoFit/>
          </a:bodyPr>
          <a:lstStyle/>
          <a:p>
            <a:r>
              <a:rPr lang="en-US" sz="2000"/>
              <a:t>Targeted Keywords</a:t>
            </a:r>
          </a:p>
        </p:txBody>
      </p:sp>
      <p:sp>
        <p:nvSpPr>
          <p:cNvPr id="58370" name="Title 1"/>
          <p:cNvSpPr txBox="1">
            <a:spLocks/>
          </p:cNvSpPr>
          <p:nvPr/>
        </p:nvSpPr>
        <p:spPr bwMode="auto">
          <a:xfrm>
            <a:off x="0" y="76200"/>
            <a:ext cx="9296400" cy="914400"/>
          </a:xfrm>
          <a:prstGeom prst="rect">
            <a:avLst/>
          </a:prstGeom>
          <a:noFill/>
          <a:ln w="9525">
            <a:noFill/>
            <a:miter lim="800000"/>
            <a:headEnd/>
            <a:tailEnd/>
          </a:ln>
        </p:spPr>
        <p:txBody>
          <a:bodyPr anchor="ctr"/>
          <a:lstStyle/>
          <a:p>
            <a:r>
              <a:rPr lang="en-US" sz="3200" b="1">
                <a:solidFill>
                  <a:schemeClr val="bg2"/>
                </a:solidFill>
              </a:rPr>
              <a:t>  Keyword Research</a:t>
            </a:r>
          </a:p>
        </p:txBody>
      </p:sp>
      <p:sp>
        <p:nvSpPr>
          <p:cNvPr id="58371" name="Line 3"/>
          <p:cNvSpPr>
            <a:spLocks noChangeShapeType="1"/>
          </p:cNvSpPr>
          <p:nvPr/>
        </p:nvSpPr>
        <p:spPr bwMode="auto">
          <a:xfrm rot="10800000" flipH="1">
            <a:off x="990600" y="8077200"/>
            <a:ext cx="6248400" cy="0"/>
          </a:xfrm>
          <a:prstGeom prst="line">
            <a:avLst/>
          </a:prstGeom>
          <a:noFill/>
          <a:ln w="38100">
            <a:solidFill>
              <a:srgbClr val="DC702A"/>
            </a:solidFill>
            <a:miter lim="800000"/>
            <a:headEnd/>
            <a:tailEnd/>
          </a:ln>
        </p:spPr>
        <p:txBody>
          <a:bodyPr lIns="0" tIns="0" rIns="0" bIns="0"/>
          <a:lstStyle/>
          <a:p>
            <a:endParaRPr lang="en-US"/>
          </a:p>
        </p:txBody>
      </p:sp>
      <p:sp>
        <p:nvSpPr>
          <p:cNvPr id="58372" name="Line 3"/>
          <p:cNvSpPr>
            <a:spLocks noChangeShapeType="1"/>
          </p:cNvSpPr>
          <p:nvPr/>
        </p:nvSpPr>
        <p:spPr bwMode="auto">
          <a:xfrm rot="10800000" flipH="1">
            <a:off x="441325" y="9423400"/>
            <a:ext cx="10306050" cy="0"/>
          </a:xfrm>
          <a:prstGeom prst="line">
            <a:avLst/>
          </a:prstGeom>
          <a:noFill/>
          <a:ln w="38100">
            <a:solidFill>
              <a:srgbClr val="DC702A"/>
            </a:solidFill>
            <a:miter lim="800000"/>
            <a:headEnd/>
            <a:tailEnd/>
          </a:ln>
        </p:spPr>
        <p:txBody>
          <a:bodyPr lIns="0" tIns="0" rIns="0" bIns="0"/>
          <a:lstStyle/>
          <a:p>
            <a:endParaRPr lang="en-US"/>
          </a:p>
        </p:txBody>
      </p:sp>
      <p:pic>
        <p:nvPicPr>
          <p:cNvPr id="58373" name="Picture 11"/>
          <p:cNvPicPr>
            <a:picLocks noChangeAspect="1"/>
          </p:cNvPicPr>
          <p:nvPr/>
        </p:nvPicPr>
        <p:blipFill>
          <a:blip r:embed="rId4"/>
          <a:srcRect/>
          <a:stretch>
            <a:fillRect/>
          </a:stretch>
        </p:blipFill>
        <p:spPr bwMode="auto">
          <a:xfrm>
            <a:off x="5638800" y="2489200"/>
            <a:ext cx="1676400" cy="2540000"/>
          </a:xfrm>
          <a:prstGeom prst="rect">
            <a:avLst/>
          </a:prstGeom>
          <a:noFill/>
          <a:ln w="9525">
            <a:noFill/>
            <a:miter lim="800000"/>
            <a:headEnd/>
            <a:tailEnd/>
          </a:ln>
        </p:spPr>
      </p:pic>
      <p:graphicFrame>
        <p:nvGraphicFramePr>
          <p:cNvPr id="5" name="Table 4"/>
          <p:cNvGraphicFramePr>
            <a:graphicFrameLocks noGrp="1"/>
          </p:cNvGraphicFramePr>
          <p:nvPr/>
        </p:nvGraphicFramePr>
        <p:xfrm>
          <a:off x="1600200" y="2387600"/>
          <a:ext cx="3886200" cy="2870200"/>
        </p:xfrm>
        <a:graphic>
          <a:graphicData uri="http://schemas.openxmlformats.org/drawingml/2006/table">
            <a:tbl>
              <a:tblPr firstRow="1" bandRow="1">
                <a:tableStyleId>{2D5ABB26-0587-4C30-8999-92F81FD0307C}</a:tableStyleId>
              </a:tblPr>
              <a:tblGrid>
                <a:gridCol w="1943100"/>
                <a:gridCol w="1943100"/>
              </a:tblGrid>
              <a:tr h="287020">
                <a:tc>
                  <a:txBody>
                    <a:bodyPr/>
                    <a:lstStyle/>
                    <a:p>
                      <a:r>
                        <a:rPr lang="en-US" sz="1100" dirty="0" smtClean="0">
                          <a:solidFill>
                            <a:srgbClr val="37424A"/>
                          </a:solidFill>
                          <a:latin typeface="Arial"/>
                          <a:cs typeface="Arial"/>
                        </a:rPr>
                        <a:t>find</a:t>
                      </a:r>
                      <a:r>
                        <a:rPr lang="en-US" sz="1100" baseline="0" dirty="0" smtClean="0">
                          <a:solidFill>
                            <a:srgbClr val="37424A"/>
                          </a:solidFill>
                          <a:latin typeface="Arial"/>
                          <a:cs typeface="Arial"/>
                        </a:rPr>
                        <a:t> computer repair</a:t>
                      </a:r>
                    </a:p>
                  </a:txBody>
                  <a:tcPr/>
                </a:tc>
                <a:tc>
                  <a:txBody>
                    <a:bodyPr/>
                    <a:lstStyle/>
                    <a:p>
                      <a:r>
                        <a:rPr lang="en-US" sz="1100" baseline="0" dirty="0" err="1" smtClean="0">
                          <a:solidFill>
                            <a:srgbClr val="37424A"/>
                          </a:solidFill>
                          <a:latin typeface="Arial"/>
                          <a:cs typeface="Arial"/>
                        </a:rPr>
                        <a:t>trojan</a:t>
                      </a:r>
                      <a:r>
                        <a:rPr lang="en-US" sz="1100" baseline="0" dirty="0" smtClean="0">
                          <a:solidFill>
                            <a:srgbClr val="37424A"/>
                          </a:solidFill>
                          <a:latin typeface="Arial"/>
                          <a:cs typeface="Arial"/>
                        </a:rPr>
                        <a:t> virus</a:t>
                      </a:r>
                    </a:p>
                  </a:txBody>
                  <a:tcPr/>
                </a:tc>
              </a:tr>
              <a:tr h="287020">
                <a:tc>
                  <a:txBody>
                    <a:bodyPr/>
                    <a:lstStyle/>
                    <a:p>
                      <a:r>
                        <a:rPr lang="en-US" sz="1100" dirty="0" smtClean="0">
                          <a:solidFill>
                            <a:srgbClr val="37424A"/>
                          </a:solidFill>
                          <a:latin typeface="Arial"/>
                          <a:cs typeface="Arial"/>
                        </a:rPr>
                        <a:t>computer repair</a:t>
                      </a:r>
                      <a:endParaRPr lang="en-US" sz="1100" dirty="0">
                        <a:solidFill>
                          <a:srgbClr val="37424A"/>
                        </a:solidFill>
                        <a:latin typeface="Arial"/>
                        <a:cs typeface="Arial"/>
                      </a:endParaRPr>
                    </a:p>
                  </a:txBody>
                  <a:tcPr/>
                </a:tc>
                <a:tc>
                  <a:txBody>
                    <a:bodyPr/>
                    <a:lstStyle/>
                    <a:p>
                      <a:r>
                        <a:rPr lang="en-US" sz="1100" dirty="0" smtClean="0">
                          <a:solidFill>
                            <a:srgbClr val="37424A"/>
                          </a:solidFill>
                          <a:latin typeface="Arial"/>
                          <a:cs typeface="Arial"/>
                        </a:rPr>
                        <a:t>email virus</a:t>
                      </a:r>
                      <a:endParaRPr lang="en-US" sz="1100" dirty="0">
                        <a:solidFill>
                          <a:srgbClr val="37424A"/>
                        </a:solidFill>
                        <a:latin typeface="Arial"/>
                        <a:cs typeface="Arial"/>
                      </a:endParaRPr>
                    </a:p>
                  </a:txBody>
                  <a:tcPr/>
                </a:tc>
              </a:tr>
              <a:tr h="287020">
                <a:tc>
                  <a:txBody>
                    <a:bodyPr/>
                    <a:lstStyle/>
                    <a:p>
                      <a:r>
                        <a:rPr lang="en-US" sz="1100" dirty="0" smtClean="0">
                          <a:solidFill>
                            <a:srgbClr val="37424A"/>
                          </a:solidFill>
                          <a:latin typeface="Arial"/>
                          <a:cs typeface="Arial"/>
                        </a:rPr>
                        <a:t>local computer repair</a:t>
                      </a:r>
                      <a:endParaRPr lang="en-US" sz="1100" dirty="0">
                        <a:solidFill>
                          <a:srgbClr val="37424A"/>
                        </a:solidFill>
                        <a:latin typeface="Arial"/>
                        <a:cs typeface="Arial"/>
                      </a:endParaRPr>
                    </a:p>
                  </a:txBody>
                  <a:tcPr/>
                </a:tc>
                <a:tc>
                  <a:txBody>
                    <a:bodyPr/>
                    <a:lstStyle/>
                    <a:p>
                      <a:r>
                        <a:rPr lang="en-US" sz="1100" dirty="0" smtClean="0">
                          <a:solidFill>
                            <a:srgbClr val="37424A"/>
                          </a:solidFill>
                          <a:latin typeface="Arial"/>
                          <a:cs typeface="Arial"/>
                        </a:rPr>
                        <a:t>blue screen editor</a:t>
                      </a:r>
                      <a:endParaRPr lang="en-US" sz="1100" dirty="0">
                        <a:solidFill>
                          <a:srgbClr val="37424A"/>
                        </a:solidFill>
                        <a:latin typeface="Arial"/>
                        <a:cs typeface="Arial"/>
                      </a:endParaRPr>
                    </a:p>
                  </a:txBody>
                  <a:tcPr/>
                </a:tc>
              </a:tr>
              <a:tr h="287020">
                <a:tc>
                  <a:txBody>
                    <a:bodyPr/>
                    <a:lstStyle/>
                    <a:p>
                      <a:r>
                        <a:rPr lang="en-US" sz="1100" dirty="0" smtClean="0">
                          <a:solidFill>
                            <a:srgbClr val="37424A"/>
                          </a:solidFill>
                          <a:latin typeface="Arial"/>
                          <a:cs typeface="Arial"/>
                        </a:rPr>
                        <a:t>best computer repair</a:t>
                      </a:r>
                      <a:endParaRPr lang="en-US" sz="1100" dirty="0">
                        <a:solidFill>
                          <a:srgbClr val="37424A"/>
                        </a:solidFill>
                        <a:latin typeface="Arial"/>
                        <a:cs typeface="Arial"/>
                      </a:endParaRPr>
                    </a:p>
                  </a:txBody>
                  <a:tcPr/>
                </a:tc>
                <a:tc>
                  <a:txBody>
                    <a:bodyPr/>
                    <a:lstStyle/>
                    <a:p>
                      <a:r>
                        <a:rPr lang="en-US" sz="1100" dirty="0" smtClean="0">
                          <a:solidFill>
                            <a:srgbClr val="37424A"/>
                          </a:solidFill>
                          <a:latin typeface="Arial"/>
                          <a:cs typeface="Arial"/>
                        </a:rPr>
                        <a:t>local computer virus</a:t>
                      </a:r>
                      <a:endParaRPr lang="en-US" sz="1100" dirty="0">
                        <a:solidFill>
                          <a:srgbClr val="37424A"/>
                        </a:solidFill>
                        <a:latin typeface="Arial"/>
                        <a:cs typeface="Arial"/>
                      </a:endParaRPr>
                    </a:p>
                  </a:txBody>
                  <a:tcPr/>
                </a:tc>
              </a:tr>
              <a:tr h="287020">
                <a:tc>
                  <a:txBody>
                    <a:bodyPr/>
                    <a:lstStyle/>
                    <a:p>
                      <a:r>
                        <a:rPr lang="en-US" sz="1100" dirty="0" smtClean="0">
                          <a:solidFill>
                            <a:srgbClr val="37424A"/>
                          </a:solidFill>
                          <a:latin typeface="Arial"/>
                          <a:cs typeface="Arial"/>
                        </a:rPr>
                        <a:t>affordable computer repair</a:t>
                      </a:r>
                      <a:endParaRPr lang="en-US" sz="1100" dirty="0">
                        <a:solidFill>
                          <a:srgbClr val="37424A"/>
                        </a:solidFill>
                        <a:latin typeface="Arial"/>
                        <a:cs typeface="Arial"/>
                      </a:endParaRPr>
                    </a:p>
                  </a:txBody>
                  <a:tcPr/>
                </a:tc>
                <a:tc>
                  <a:txBody>
                    <a:bodyPr/>
                    <a:lstStyle/>
                    <a:p>
                      <a:r>
                        <a:rPr lang="en-US" sz="1100" dirty="0" smtClean="0">
                          <a:solidFill>
                            <a:srgbClr val="37424A"/>
                          </a:solidFill>
                          <a:latin typeface="Arial"/>
                          <a:cs typeface="Arial"/>
                        </a:rPr>
                        <a:t>spyware</a:t>
                      </a:r>
                      <a:r>
                        <a:rPr lang="en-US" sz="1100" baseline="0" dirty="0" smtClean="0">
                          <a:solidFill>
                            <a:srgbClr val="37424A"/>
                          </a:solidFill>
                          <a:latin typeface="Arial"/>
                          <a:cs typeface="Arial"/>
                        </a:rPr>
                        <a:t> removal</a:t>
                      </a:r>
                      <a:endParaRPr lang="en-US" sz="1100" dirty="0">
                        <a:solidFill>
                          <a:srgbClr val="37424A"/>
                        </a:solidFill>
                        <a:latin typeface="Arial"/>
                        <a:cs typeface="Arial"/>
                      </a:endParaRPr>
                    </a:p>
                  </a:txBody>
                  <a:tcPr/>
                </a:tc>
              </a:tr>
              <a:tr h="287020">
                <a:tc>
                  <a:txBody>
                    <a:bodyPr/>
                    <a:lstStyle/>
                    <a:p>
                      <a:r>
                        <a:rPr lang="en-US" sz="1100" dirty="0" smtClean="0">
                          <a:solidFill>
                            <a:srgbClr val="37424A"/>
                          </a:solidFill>
                          <a:latin typeface="Arial"/>
                          <a:cs typeface="Arial"/>
                        </a:rPr>
                        <a:t>computer repair</a:t>
                      </a:r>
                      <a:r>
                        <a:rPr lang="en-US" sz="1100" baseline="0" dirty="0" smtClean="0">
                          <a:solidFill>
                            <a:srgbClr val="37424A"/>
                          </a:solidFill>
                          <a:latin typeface="Arial"/>
                          <a:cs typeface="Arial"/>
                        </a:rPr>
                        <a:t> in</a:t>
                      </a:r>
                      <a:endParaRPr lang="en-US" sz="1100" dirty="0">
                        <a:solidFill>
                          <a:srgbClr val="37424A"/>
                        </a:solidFill>
                        <a:latin typeface="Arial"/>
                        <a:cs typeface="Arial"/>
                      </a:endParaRPr>
                    </a:p>
                  </a:txBody>
                  <a:tcPr/>
                </a:tc>
                <a:tc>
                  <a:txBody>
                    <a:bodyPr/>
                    <a:lstStyle/>
                    <a:p>
                      <a:r>
                        <a:rPr lang="en-US" sz="1100" dirty="0" smtClean="0">
                          <a:solidFill>
                            <a:srgbClr val="37424A"/>
                          </a:solidFill>
                          <a:latin typeface="Arial"/>
                          <a:cs typeface="Arial"/>
                        </a:rPr>
                        <a:t>malware viruses</a:t>
                      </a:r>
                      <a:endParaRPr lang="en-US" sz="1100" dirty="0">
                        <a:solidFill>
                          <a:srgbClr val="37424A"/>
                        </a:solidFill>
                        <a:latin typeface="Arial"/>
                        <a:cs typeface="Arial"/>
                      </a:endParaRPr>
                    </a:p>
                  </a:txBody>
                  <a:tcPr/>
                </a:tc>
              </a:tr>
              <a:tr h="287020">
                <a:tc>
                  <a:txBody>
                    <a:bodyPr/>
                    <a:lstStyle/>
                    <a:p>
                      <a:r>
                        <a:rPr lang="en-US" sz="1100" dirty="0" smtClean="0">
                          <a:solidFill>
                            <a:srgbClr val="37424A"/>
                          </a:solidFill>
                          <a:latin typeface="Arial"/>
                          <a:cs typeface="Arial"/>
                        </a:rPr>
                        <a:t>cheap computer repair</a:t>
                      </a:r>
                      <a:endParaRPr lang="en-US" sz="1100" dirty="0">
                        <a:solidFill>
                          <a:srgbClr val="37424A"/>
                        </a:solidFill>
                        <a:latin typeface="Arial"/>
                        <a:cs typeface="Arial"/>
                      </a:endParaRPr>
                    </a:p>
                  </a:txBody>
                  <a:tcPr/>
                </a:tc>
                <a:tc>
                  <a:txBody>
                    <a:bodyPr/>
                    <a:lstStyle/>
                    <a:p>
                      <a:r>
                        <a:rPr lang="en-US" sz="1100" dirty="0" smtClean="0">
                          <a:solidFill>
                            <a:srgbClr val="37424A"/>
                          </a:solidFill>
                          <a:latin typeface="Arial"/>
                          <a:cs typeface="Arial"/>
                        </a:rPr>
                        <a:t>virus scan virus</a:t>
                      </a:r>
                      <a:endParaRPr lang="en-US" sz="1100" dirty="0">
                        <a:solidFill>
                          <a:srgbClr val="37424A"/>
                        </a:solidFill>
                        <a:latin typeface="Arial"/>
                        <a:cs typeface="Arial"/>
                      </a:endParaRPr>
                    </a:p>
                  </a:txBody>
                  <a:tcPr/>
                </a:tc>
              </a:tr>
              <a:tr h="287020">
                <a:tc>
                  <a:txBody>
                    <a:bodyPr/>
                    <a:lstStyle/>
                    <a:p>
                      <a:r>
                        <a:rPr lang="en-US" sz="1100" dirty="0" smtClean="0">
                          <a:solidFill>
                            <a:srgbClr val="37424A"/>
                          </a:solidFill>
                          <a:latin typeface="Arial"/>
                          <a:cs typeface="Arial"/>
                        </a:rPr>
                        <a:t>repair my computer</a:t>
                      </a:r>
                      <a:endParaRPr lang="en-US" sz="1100" dirty="0">
                        <a:solidFill>
                          <a:srgbClr val="37424A"/>
                        </a:solidFill>
                        <a:latin typeface="Arial"/>
                        <a:cs typeface="Arial"/>
                      </a:endParaRPr>
                    </a:p>
                  </a:txBody>
                  <a:tcPr/>
                </a:tc>
                <a:tc>
                  <a:txBody>
                    <a:bodyPr/>
                    <a:lstStyle/>
                    <a:p>
                      <a:r>
                        <a:rPr lang="en-US" sz="1100" dirty="0" smtClean="0">
                          <a:solidFill>
                            <a:srgbClr val="37424A"/>
                          </a:solidFill>
                          <a:latin typeface="Arial"/>
                          <a:cs typeface="Arial"/>
                        </a:rPr>
                        <a:t>virus</a:t>
                      </a:r>
                      <a:r>
                        <a:rPr lang="en-US" sz="1100" baseline="0" dirty="0" smtClean="0">
                          <a:solidFill>
                            <a:srgbClr val="37424A"/>
                          </a:solidFill>
                          <a:latin typeface="Arial"/>
                          <a:cs typeface="Arial"/>
                        </a:rPr>
                        <a:t> removal in</a:t>
                      </a:r>
                      <a:endParaRPr lang="en-US" sz="1100" dirty="0">
                        <a:solidFill>
                          <a:srgbClr val="37424A"/>
                        </a:solidFill>
                        <a:latin typeface="Arial"/>
                        <a:cs typeface="Arial"/>
                      </a:endParaRPr>
                    </a:p>
                  </a:txBody>
                  <a:tcPr/>
                </a:tc>
              </a:tr>
              <a:tr h="287020">
                <a:tc>
                  <a:txBody>
                    <a:bodyPr/>
                    <a:lstStyle/>
                    <a:p>
                      <a:r>
                        <a:rPr lang="en-US" sz="1100" dirty="0" smtClean="0">
                          <a:solidFill>
                            <a:srgbClr val="37424A"/>
                          </a:solidFill>
                          <a:latin typeface="Arial"/>
                          <a:cs typeface="Arial"/>
                        </a:rPr>
                        <a:t>broken</a:t>
                      </a:r>
                      <a:r>
                        <a:rPr lang="en-US" sz="1100" baseline="0" dirty="0" smtClean="0">
                          <a:solidFill>
                            <a:srgbClr val="37424A"/>
                          </a:solidFill>
                          <a:latin typeface="Arial"/>
                          <a:cs typeface="Arial"/>
                        </a:rPr>
                        <a:t> computer</a:t>
                      </a:r>
                      <a:endParaRPr lang="en-US" sz="1100" dirty="0">
                        <a:solidFill>
                          <a:srgbClr val="37424A"/>
                        </a:solidFill>
                        <a:latin typeface="Arial"/>
                        <a:cs typeface="Arial"/>
                      </a:endParaRPr>
                    </a:p>
                  </a:txBody>
                  <a:tcPr/>
                </a:tc>
                <a:tc>
                  <a:txBody>
                    <a:bodyPr/>
                    <a:lstStyle/>
                    <a:p>
                      <a:r>
                        <a:rPr lang="en-US" sz="1100" dirty="0" err="1" smtClean="0">
                          <a:solidFill>
                            <a:srgbClr val="37424A"/>
                          </a:solidFill>
                          <a:latin typeface="Arial"/>
                          <a:cs typeface="Arial"/>
                        </a:rPr>
                        <a:t>trojan</a:t>
                      </a:r>
                      <a:r>
                        <a:rPr lang="en-US" sz="1100" dirty="0" smtClean="0">
                          <a:solidFill>
                            <a:srgbClr val="37424A"/>
                          </a:solidFill>
                          <a:latin typeface="Arial"/>
                          <a:cs typeface="Arial"/>
                        </a:rPr>
                        <a:t> virus removal</a:t>
                      </a:r>
                      <a:endParaRPr lang="en-US" sz="1100" dirty="0">
                        <a:solidFill>
                          <a:srgbClr val="37424A"/>
                        </a:solidFill>
                        <a:latin typeface="Arial"/>
                        <a:cs typeface="Arial"/>
                      </a:endParaRPr>
                    </a:p>
                  </a:txBody>
                  <a:tcPr/>
                </a:tc>
              </a:tr>
              <a:tr h="287020">
                <a:tc>
                  <a:txBody>
                    <a:bodyPr/>
                    <a:lstStyle/>
                    <a:p>
                      <a:r>
                        <a:rPr lang="en-US" sz="1100" dirty="0" smtClean="0">
                          <a:solidFill>
                            <a:srgbClr val="37424A"/>
                          </a:solidFill>
                          <a:latin typeface="Arial"/>
                          <a:cs typeface="Arial"/>
                        </a:rPr>
                        <a:t>virus removal</a:t>
                      </a:r>
                      <a:endParaRPr lang="en-US" sz="1100" dirty="0">
                        <a:solidFill>
                          <a:srgbClr val="37424A"/>
                        </a:solidFill>
                        <a:latin typeface="Arial"/>
                        <a:cs typeface="Arial"/>
                      </a:endParaRPr>
                    </a:p>
                  </a:txBody>
                  <a:tcPr/>
                </a:tc>
                <a:tc>
                  <a:txBody>
                    <a:bodyPr/>
                    <a:lstStyle/>
                    <a:p>
                      <a:r>
                        <a:rPr lang="en-US" sz="1100" dirty="0" smtClean="0">
                          <a:solidFill>
                            <a:srgbClr val="37424A"/>
                          </a:solidFill>
                          <a:latin typeface="Arial"/>
                          <a:cs typeface="Arial"/>
                        </a:rPr>
                        <a:t>local virus removal</a:t>
                      </a:r>
                      <a:endParaRPr lang="en-US" sz="1100" dirty="0">
                        <a:solidFill>
                          <a:srgbClr val="37424A"/>
                        </a:solidFill>
                        <a:latin typeface="Arial"/>
                        <a:cs typeface="Arial"/>
                      </a:endParaRPr>
                    </a:p>
                  </a:txBody>
                  <a:tcPr/>
                </a:tc>
              </a:tr>
            </a:tbl>
          </a:graphicData>
        </a:graphic>
      </p:graphicFrame>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4"/>
          <a:srcRect/>
          <a:stretch>
            <a:fillRect/>
          </a:stretch>
        </p:blipFill>
        <p:spPr bwMode="auto">
          <a:xfrm>
            <a:off x="1993900" y="1774825"/>
            <a:ext cx="5086350" cy="3940175"/>
          </a:xfrm>
          <a:prstGeom prst="rect">
            <a:avLst/>
          </a:prstGeom>
          <a:ln>
            <a:noFill/>
          </a:ln>
          <a:effectLst>
            <a:outerShdw blurRad="292100" dist="139700" dir="2700000" algn="tl" rotWithShape="0">
              <a:srgbClr val="333333">
                <a:alpha val="65000"/>
              </a:srgbClr>
            </a:outerShdw>
          </a:effectLst>
        </p:spPr>
      </p:pic>
      <p:pic>
        <p:nvPicPr>
          <p:cNvPr id="8" name="Picture 1"/>
          <p:cNvPicPr>
            <a:picLocks noChangeAspect="1" noChangeArrowheads="1"/>
          </p:cNvPicPr>
          <p:nvPr/>
        </p:nvPicPr>
        <p:blipFill>
          <a:blip r:embed="rId4"/>
          <a:srcRect l="75755" t="56933" r="752" b="30319"/>
          <a:stretch>
            <a:fillRect/>
          </a:stretch>
        </p:blipFill>
        <p:spPr bwMode="auto">
          <a:xfrm>
            <a:off x="4824413" y="3922713"/>
            <a:ext cx="3176587" cy="1335087"/>
          </a:xfrm>
          <a:prstGeom prst="rect">
            <a:avLst/>
          </a:prstGeom>
          <a:ln w="6350" cmpd="sng">
            <a:solidFill>
              <a:srgbClr val="37424A"/>
            </a:solidFill>
          </a:ln>
          <a:effectLst>
            <a:outerShdw blurRad="292100" dist="139700" dir="2700000" algn="tl" rotWithShape="0">
              <a:srgbClr val="333333">
                <a:alpha val="65000"/>
              </a:srgbClr>
            </a:outerShdw>
          </a:effectLst>
        </p:spPr>
      </p:pic>
      <p:sp>
        <p:nvSpPr>
          <p:cNvPr id="60419" name="Title 1"/>
          <p:cNvSpPr txBox="1">
            <a:spLocks/>
          </p:cNvSpPr>
          <p:nvPr/>
        </p:nvSpPr>
        <p:spPr bwMode="auto">
          <a:xfrm>
            <a:off x="0" y="76200"/>
            <a:ext cx="9296400" cy="914400"/>
          </a:xfrm>
          <a:prstGeom prst="rect">
            <a:avLst/>
          </a:prstGeom>
          <a:noFill/>
          <a:ln w="9525">
            <a:noFill/>
            <a:miter lim="800000"/>
            <a:headEnd/>
            <a:tailEnd/>
          </a:ln>
        </p:spPr>
        <p:txBody>
          <a:bodyPr anchor="ctr"/>
          <a:lstStyle/>
          <a:p>
            <a:r>
              <a:rPr lang="en-US" sz="3200" b="1">
                <a:solidFill>
                  <a:schemeClr val="bg2"/>
                </a:solidFill>
              </a:rPr>
              <a:t>  PPC Ad Copy</a:t>
            </a:r>
          </a:p>
        </p:txBody>
      </p:sp>
      <p:pic>
        <p:nvPicPr>
          <p:cNvPr id="60420" name="Picture 8" descr="Todd_Avatar.png"/>
          <p:cNvPicPr>
            <a:picLocks noChangeAspect="1"/>
          </p:cNvPicPr>
          <p:nvPr/>
        </p:nvPicPr>
        <p:blipFill>
          <a:blip r:embed="rId5"/>
          <a:srcRect/>
          <a:stretch>
            <a:fillRect/>
          </a:stretch>
        </p:blipFill>
        <p:spPr bwMode="auto">
          <a:xfrm>
            <a:off x="304800" y="5276850"/>
            <a:ext cx="447675" cy="127635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txBox="1">
            <a:spLocks/>
          </p:cNvSpPr>
          <p:nvPr/>
        </p:nvSpPr>
        <p:spPr bwMode="auto">
          <a:xfrm>
            <a:off x="0" y="76200"/>
            <a:ext cx="9296400" cy="914400"/>
          </a:xfrm>
          <a:prstGeom prst="rect">
            <a:avLst/>
          </a:prstGeom>
          <a:noFill/>
          <a:ln w="9525">
            <a:noFill/>
            <a:miter lim="800000"/>
            <a:headEnd/>
            <a:tailEnd/>
          </a:ln>
        </p:spPr>
        <p:txBody>
          <a:bodyPr anchor="ctr"/>
          <a:lstStyle/>
          <a:p>
            <a:r>
              <a:rPr lang="en-US" sz="3200" b="1">
                <a:solidFill>
                  <a:schemeClr val="bg2"/>
                </a:solidFill>
              </a:rPr>
              <a:t>  Refining a PPC Campaign</a:t>
            </a:r>
          </a:p>
        </p:txBody>
      </p:sp>
      <p:sp>
        <p:nvSpPr>
          <p:cNvPr id="13" name="TextBox 12"/>
          <p:cNvSpPr txBox="1">
            <a:spLocks noChangeArrowheads="1"/>
          </p:cNvSpPr>
          <p:nvPr/>
        </p:nvSpPr>
        <p:spPr bwMode="auto">
          <a:xfrm>
            <a:off x="457200" y="1828800"/>
            <a:ext cx="5257800" cy="4606925"/>
          </a:xfrm>
          <a:prstGeom prst="rect">
            <a:avLst/>
          </a:prstGeom>
          <a:noFill/>
          <a:ln w="9525">
            <a:noFill/>
            <a:miter lim="800000"/>
            <a:headEnd/>
            <a:tailEnd/>
          </a:ln>
        </p:spPr>
        <p:txBody>
          <a:bodyPr>
            <a:spAutoFit/>
          </a:bodyPr>
          <a:lstStyle/>
          <a:p>
            <a:pPr marL="53975"/>
            <a:r>
              <a:rPr lang="en-US" sz="2000" b="1"/>
              <a:t>We do all the work so that client can spend time running their business:</a:t>
            </a:r>
          </a:p>
          <a:p>
            <a:pPr marL="53975"/>
            <a:endParaRPr lang="en-US" sz="2000" b="1"/>
          </a:p>
          <a:p>
            <a:pPr marL="53975">
              <a:spcBef>
                <a:spcPts val="475"/>
              </a:spcBef>
              <a:buFont typeface="Arial" charset="0"/>
              <a:buChar char="•"/>
            </a:pPr>
            <a:r>
              <a:rPr lang="en-US" sz="2000"/>
              <a:t>	Improve quality score</a:t>
            </a:r>
          </a:p>
          <a:p>
            <a:pPr marL="53975">
              <a:spcBef>
                <a:spcPts val="475"/>
              </a:spcBef>
              <a:buFont typeface="Arial" charset="0"/>
              <a:buChar char="•"/>
            </a:pPr>
            <a:r>
              <a:rPr lang="en-US" sz="2000"/>
              <a:t>	Bid aggressively</a:t>
            </a:r>
          </a:p>
          <a:p>
            <a:pPr marL="53975">
              <a:spcBef>
                <a:spcPts val="475"/>
              </a:spcBef>
              <a:buFont typeface="Arial" charset="0"/>
              <a:buChar char="•"/>
            </a:pPr>
            <a:r>
              <a:rPr lang="en-US" sz="2000"/>
              <a:t>	Change keyword match type</a:t>
            </a:r>
          </a:p>
          <a:p>
            <a:pPr marL="53975">
              <a:spcBef>
                <a:spcPts val="475"/>
              </a:spcBef>
              <a:buFont typeface="Arial" charset="0"/>
              <a:buChar char="•"/>
            </a:pPr>
            <a:r>
              <a:rPr lang="en-US" sz="2000"/>
              <a:t>	Day part</a:t>
            </a:r>
          </a:p>
          <a:p>
            <a:pPr marL="53975">
              <a:spcBef>
                <a:spcPts val="475"/>
              </a:spcBef>
              <a:buFont typeface="Arial" charset="0"/>
              <a:buChar char="•"/>
            </a:pPr>
            <a:r>
              <a:rPr lang="en-US" sz="2000"/>
              <a:t>	Add negative keywords</a:t>
            </a:r>
          </a:p>
          <a:p>
            <a:pPr marL="53975">
              <a:spcBef>
                <a:spcPts val="475"/>
              </a:spcBef>
              <a:buFont typeface="Arial" charset="0"/>
              <a:buChar char="•"/>
            </a:pPr>
            <a:r>
              <a:rPr lang="en-US" sz="2000"/>
              <a:t>	Test different ad variations</a:t>
            </a:r>
          </a:p>
          <a:p>
            <a:pPr marL="53975">
              <a:spcBef>
                <a:spcPts val="475"/>
              </a:spcBef>
              <a:buFont typeface="Arial" charset="0"/>
              <a:buChar char="•"/>
            </a:pPr>
            <a:r>
              <a:rPr lang="en-US" sz="2000"/>
              <a:t>	Test landing pages</a:t>
            </a:r>
          </a:p>
          <a:p>
            <a:pPr marL="53975">
              <a:spcBef>
                <a:spcPts val="475"/>
              </a:spcBef>
            </a:pPr>
            <a:endParaRPr lang="en-US" sz="2000"/>
          </a:p>
          <a:p>
            <a:pPr marL="53975"/>
            <a:endParaRPr lang="en-US" sz="2000">
              <a:latin typeface="Calibri" pitchFamily="34" charset="0"/>
            </a:endParaRPr>
          </a:p>
          <a:p>
            <a:pPr marL="53975"/>
            <a:endParaRPr lang="en-US" sz="2000">
              <a:latin typeface="Calibri" pitchFamily="34" charset="0"/>
            </a:endParaRPr>
          </a:p>
        </p:txBody>
      </p:sp>
      <p:pic>
        <p:nvPicPr>
          <p:cNvPr id="62467" name="Picture 13"/>
          <p:cNvPicPr>
            <a:picLocks noChangeAspect="1"/>
          </p:cNvPicPr>
          <p:nvPr/>
        </p:nvPicPr>
        <p:blipFill>
          <a:blip r:embed="rId4"/>
          <a:srcRect/>
          <a:stretch>
            <a:fillRect/>
          </a:stretch>
        </p:blipFill>
        <p:spPr bwMode="auto">
          <a:xfrm>
            <a:off x="6242050" y="3505200"/>
            <a:ext cx="1835150" cy="24511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3"/>
          <p:cNvSpPr txBox="1">
            <a:spLocks noChangeArrowheads="1"/>
          </p:cNvSpPr>
          <p:nvPr/>
        </p:nvSpPr>
        <p:spPr bwMode="auto">
          <a:xfrm>
            <a:off x="4800600" y="2667000"/>
            <a:ext cx="3962400" cy="2246313"/>
          </a:xfrm>
          <a:prstGeom prst="rect">
            <a:avLst/>
          </a:prstGeom>
          <a:noFill/>
          <a:ln w="9525">
            <a:noFill/>
            <a:miter lim="800000"/>
            <a:headEnd/>
            <a:tailEnd/>
          </a:ln>
        </p:spPr>
        <p:txBody>
          <a:bodyPr>
            <a:spAutoFit/>
          </a:bodyPr>
          <a:lstStyle/>
          <a:p>
            <a:r>
              <a:rPr lang="en-US" sz="2000" b="1"/>
              <a:t>…renting a store front in a shopping mall where only people interested in your service frequent. The best part is, you only pay rent on your property when somebody walks into your store.  </a:t>
            </a:r>
          </a:p>
        </p:txBody>
      </p:sp>
      <p:sp>
        <p:nvSpPr>
          <p:cNvPr id="64514" name="Title 1"/>
          <p:cNvSpPr txBox="1">
            <a:spLocks/>
          </p:cNvSpPr>
          <p:nvPr/>
        </p:nvSpPr>
        <p:spPr bwMode="auto">
          <a:xfrm>
            <a:off x="0" y="76200"/>
            <a:ext cx="9296400" cy="914400"/>
          </a:xfrm>
          <a:prstGeom prst="rect">
            <a:avLst/>
          </a:prstGeom>
          <a:noFill/>
          <a:ln w="9525">
            <a:noFill/>
            <a:miter lim="800000"/>
            <a:headEnd/>
            <a:tailEnd/>
          </a:ln>
        </p:spPr>
        <p:txBody>
          <a:bodyPr anchor="ctr"/>
          <a:lstStyle/>
          <a:p>
            <a:r>
              <a:rPr lang="en-US" sz="3200" b="1">
                <a:solidFill>
                  <a:schemeClr val="bg2"/>
                </a:solidFill>
              </a:rPr>
              <a:t>  PPC is Like…</a:t>
            </a:r>
          </a:p>
        </p:txBody>
      </p:sp>
      <p:grpSp>
        <p:nvGrpSpPr>
          <p:cNvPr id="64515" name="Group 12"/>
          <p:cNvGrpSpPr>
            <a:grpSpLocks/>
          </p:cNvGrpSpPr>
          <p:nvPr/>
        </p:nvGrpSpPr>
        <p:grpSpPr bwMode="auto">
          <a:xfrm>
            <a:off x="762000" y="2514600"/>
            <a:ext cx="3429000" cy="2514600"/>
            <a:chOff x="838200" y="2514600"/>
            <a:chExt cx="3429000" cy="2514600"/>
          </a:xfrm>
        </p:grpSpPr>
        <p:sp>
          <p:nvSpPr>
            <p:cNvPr id="3" name="Rounded Rectangle 2"/>
            <p:cNvSpPr/>
            <p:nvPr/>
          </p:nvSpPr>
          <p:spPr>
            <a:xfrm>
              <a:off x="838200" y="2514600"/>
              <a:ext cx="3429000" cy="2514600"/>
            </a:xfrm>
            <a:prstGeom prst="roundRect">
              <a:avLst/>
            </a:prstGeom>
            <a:solidFill>
              <a:srgbClr val="8DC63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4517" name="TextBox 4"/>
            <p:cNvSpPr txBox="1">
              <a:spLocks noChangeArrowheads="1"/>
            </p:cNvSpPr>
            <p:nvPr/>
          </p:nvSpPr>
          <p:spPr bwMode="auto">
            <a:xfrm>
              <a:off x="942975" y="2743200"/>
              <a:ext cx="3319539" cy="830997"/>
            </a:xfrm>
            <a:prstGeom prst="rect">
              <a:avLst/>
            </a:prstGeom>
            <a:noFill/>
            <a:ln w="9525">
              <a:noFill/>
              <a:miter lim="800000"/>
              <a:headEnd/>
              <a:tailEnd/>
            </a:ln>
          </p:spPr>
          <p:txBody>
            <a:bodyPr wrap="none">
              <a:spAutoFit/>
            </a:bodyPr>
            <a:lstStyle/>
            <a:p>
              <a:r>
                <a:rPr lang="en-US" sz="4800" b="1">
                  <a:solidFill>
                    <a:schemeClr val="bg1"/>
                  </a:solidFill>
                </a:rPr>
                <a:t>FOR RENT</a:t>
              </a:r>
            </a:p>
          </p:txBody>
        </p:sp>
        <p:sp>
          <p:nvSpPr>
            <p:cNvPr id="9" name="Rectangle 8"/>
            <p:cNvSpPr/>
            <p:nvPr/>
          </p:nvSpPr>
          <p:spPr>
            <a:xfrm>
              <a:off x="1066800" y="3657600"/>
              <a:ext cx="297180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4938" y="1187450"/>
            <a:ext cx="5091112" cy="565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pic>
        <p:nvPicPr>
          <p:cNvPr id="20482" name="Picture 2"/>
          <p:cNvPicPr>
            <a:picLocks noChangeAspect="1" noChangeArrowheads="1"/>
          </p:cNvPicPr>
          <p:nvPr/>
        </p:nvPicPr>
        <p:blipFill>
          <a:blip r:embed="rId2"/>
          <a:srcRect t="4684" b="11630"/>
          <a:stretch>
            <a:fillRect/>
          </a:stretch>
        </p:blipFill>
        <p:spPr bwMode="auto">
          <a:xfrm>
            <a:off x="273050" y="1355725"/>
            <a:ext cx="8048625" cy="4770438"/>
          </a:xfrm>
          <a:prstGeom prst="rect">
            <a:avLst/>
          </a:prstGeom>
          <a:noFill/>
          <a:ln w="9525">
            <a:noFill/>
            <a:miter lim="800000"/>
            <a:headEnd/>
            <a:tailEnd/>
          </a:ln>
        </p:spPr>
      </p:pic>
      <p:sp>
        <p:nvSpPr>
          <p:cNvPr id="11" name="Rectangle 10"/>
          <p:cNvSpPr/>
          <p:nvPr/>
        </p:nvSpPr>
        <p:spPr>
          <a:xfrm>
            <a:off x="1752600" y="1143000"/>
            <a:ext cx="5091113" cy="565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0484" name="TextBox 12"/>
          <p:cNvSpPr txBox="1">
            <a:spLocks noChangeArrowheads="1"/>
          </p:cNvSpPr>
          <p:nvPr/>
        </p:nvSpPr>
        <p:spPr bwMode="auto">
          <a:xfrm>
            <a:off x="0" y="254000"/>
            <a:ext cx="7772400" cy="584200"/>
          </a:xfrm>
          <a:prstGeom prst="rect">
            <a:avLst/>
          </a:prstGeom>
          <a:noFill/>
          <a:ln w="9525">
            <a:noFill/>
            <a:miter lim="800000"/>
            <a:headEnd/>
            <a:tailEnd/>
          </a:ln>
        </p:spPr>
        <p:txBody>
          <a:bodyPr>
            <a:spAutoFit/>
          </a:bodyPr>
          <a:lstStyle/>
          <a:p>
            <a:r>
              <a:rPr lang="en-US" sz="3200">
                <a:solidFill>
                  <a:schemeClr val="bg1"/>
                </a:solidFill>
              </a:rPr>
              <a:t>Some of Our Clients</a:t>
            </a:r>
          </a:p>
        </p:txBody>
      </p:sp>
      <p:sp>
        <p:nvSpPr>
          <p:cNvPr id="14" name="Oval 13"/>
          <p:cNvSpPr/>
          <p:nvPr/>
        </p:nvSpPr>
        <p:spPr>
          <a:xfrm>
            <a:off x="1404938" y="1173163"/>
            <a:ext cx="609600" cy="5794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txBox="1">
            <a:spLocks/>
          </p:cNvSpPr>
          <p:nvPr/>
        </p:nvSpPr>
        <p:spPr bwMode="auto">
          <a:xfrm>
            <a:off x="0" y="76200"/>
            <a:ext cx="9296400" cy="914400"/>
          </a:xfrm>
          <a:prstGeom prst="rect">
            <a:avLst/>
          </a:prstGeom>
          <a:noFill/>
          <a:ln w="9525">
            <a:noFill/>
            <a:miter lim="800000"/>
            <a:headEnd/>
            <a:tailEnd/>
          </a:ln>
        </p:spPr>
        <p:txBody>
          <a:bodyPr anchor="ctr"/>
          <a:lstStyle/>
          <a:p>
            <a:r>
              <a:rPr lang="en-US" sz="3200" b="1">
                <a:solidFill>
                  <a:schemeClr val="bg2"/>
                </a:solidFill>
              </a:rPr>
              <a:t>  PPC Summary</a:t>
            </a:r>
          </a:p>
        </p:txBody>
      </p:sp>
      <p:sp>
        <p:nvSpPr>
          <p:cNvPr id="7" name="Content Placeholder 4"/>
          <p:cNvSpPr txBox="1">
            <a:spLocks/>
          </p:cNvSpPr>
          <p:nvPr/>
        </p:nvSpPr>
        <p:spPr>
          <a:xfrm>
            <a:off x="609600" y="1916113"/>
            <a:ext cx="8229600" cy="50180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rgbClr val="45556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i="1"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20000"/>
              </a:lnSpc>
              <a:spcBef>
                <a:spcPts val="0"/>
              </a:spcBef>
              <a:spcAft>
                <a:spcPts val="0"/>
              </a:spcAft>
              <a:buFont typeface="Arial" pitchFamily="34" charset="0"/>
              <a:buNone/>
              <a:defRPr/>
            </a:pPr>
            <a:r>
              <a:rPr lang="en-US" sz="1800" b="1" dirty="0" smtClean="0">
                <a:latin typeface="Arial"/>
                <a:cs typeface="Arial"/>
              </a:rPr>
              <a:t>What it is:</a:t>
            </a:r>
          </a:p>
          <a:p>
            <a:pPr marL="0" indent="0" fontAlgn="auto">
              <a:lnSpc>
                <a:spcPct val="120000"/>
              </a:lnSpc>
              <a:spcBef>
                <a:spcPts val="0"/>
              </a:spcBef>
              <a:spcAft>
                <a:spcPts val="0"/>
              </a:spcAft>
              <a:buFont typeface="Arial" pitchFamily="34" charset="0"/>
              <a:buNone/>
              <a:defRPr/>
            </a:pPr>
            <a:r>
              <a:rPr lang="en-US" sz="1800" dirty="0" smtClean="0">
                <a:latin typeface="Arial"/>
                <a:cs typeface="Arial"/>
              </a:rPr>
              <a:t>Renting search engine ad space to drive relevant traffic to a website</a:t>
            </a:r>
          </a:p>
          <a:p>
            <a:pPr marL="0" indent="0" fontAlgn="auto">
              <a:lnSpc>
                <a:spcPct val="120000"/>
              </a:lnSpc>
              <a:spcBef>
                <a:spcPts val="0"/>
              </a:spcBef>
              <a:spcAft>
                <a:spcPts val="0"/>
              </a:spcAft>
              <a:buFont typeface="Arial" pitchFamily="34" charset="0"/>
              <a:buNone/>
              <a:defRPr/>
            </a:pPr>
            <a:r>
              <a:rPr lang="en-US" sz="1800" b="1" dirty="0" smtClean="0">
                <a:latin typeface="Arial"/>
                <a:cs typeface="Arial"/>
              </a:rPr>
              <a:t>How you do it:</a:t>
            </a:r>
            <a:endParaRPr lang="en-US" sz="1800" b="1" dirty="0">
              <a:latin typeface="Arial"/>
              <a:cs typeface="Arial"/>
            </a:endParaRPr>
          </a:p>
          <a:p>
            <a:pPr marL="0" indent="0" fontAlgn="auto">
              <a:lnSpc>
                <a:spcPct val="120000"/>
              </a:lnSpc>
              <a:spcBef>
                <a:spcPts val="0"/>
              </a:spcBef>
              <a:spcAft>
                <a:spcPts val="0"/>
              </a:spcAft>
              <a:buFont typeface="Arial" pitchFamily="34" charset="0"/>
              <a:buNone/>
              <a:defRPr/>
            </a:pPr>
            <a:r>
              <a:rPr lang="en-US" sz="1800" dirty="0" smtClean="0">
                <a:latin typeface="Arial"/>
                <a:cs typeface="Arial"/>
              </a:rPr>
              <a:t>Building out a quality structured campaign with ongoing conversion optimization</a:t>
            </a:r>
            <a:endParaRPr lang="en-US" sz="1800" dirty="0">
              <a:latin typeface="Arial"/>
              <a:cs typeface="Arial"/>
            </a:endParaRPr>
          </a:p>
          <a:p>
            <a:pPr marL="0" indent="0" fontAlgn="auto">
              <a:lnSpc>
                <a:spcPct val="120000"/>
              </a:lnSpc>
              <a:spcBef>
                <a:spcPts val="0"/>
              </a:spcBef>
              <a:spcAft>
                <a:spcPts val="0"/>
              </a:spcAft>
              <a:buFont typeface="Arial" pitchFamily="34" charset="0"/>
              <a:buNone/>
              <a:defRPr/>
            </a:pPr>
            <a:r>
              <a:rPr lang="en-US" sz="1800" b="1" dirty="0" smtClean="0">
                <a:latin typeface="Arial"/>
                <a:cs typeface="Arial"/>
              </a:rPr>
              <a:t>Why it’s important:</a:t>
            </a:r>
          </a:p>
          <a:p>
            <a:pPr fontAlgn="auto">
              <a:lnSpc>
                <a:spcPct val="120000"/>
              </a:lnSpc>
              <a:spcAft>
                <a:spcPts val="0"/>
              </a:spcAft>
              <a:defRPr/>
            </a:pPr>
            <a:r>
              <a:rPr lang="en-US" sz="1800" dirty="0" smtClean="0"/>
              <a:t>20% to 30% of all traffic goes through the sponsored ads</a:t>
            </a:r>
          </a:p>
          <a:p>
            <a:pPr fontAlgn="auto">
              <a:lnSpc>
                <a:spcPct val="120000"/>
              </a:lnSpc>
              <a:spcAft>
                <a:spcPts val="0"/>
              </a:spcAft>
              <a:defRPr/>
            </a:pPr>
            <a:r>
              <a:rPr lang="en-US" sz="1800" dirty="0" smtClean="0"/>
              <a:t>Allows the client to focus on dozens to hundreds of terms</a:t>
            </a:r>
          </a:p>
          <a:p>
            <a:pPr fontAlgn="auto">
              <a:lnSpc>
                <a:spcPct val="120000"/>
              </a:lnSpc>
              <a:spcAft>
                <a:spcPts val="0"/>
              </a:spcAft>
              <a:defRPr/>
            </a:pPr>
            <a:r>
              <a:rPr lang="en-US" sz="1800" dirty="0" smtClean="0"/>
              <a:t>Highly focused</a:t>
            </a:r>
          </a:p>
          <a:p>
            <a:pPr fontAlgn="auto">
              <a:lnSpc>
                <a:spcPct val="120000"/>
              </a:lnSpc>
              <a:spcAft>
                <a:spcPts val="0"/>
              </a:spcAft>
              <a:defRPr/>
            </a:pPr>
            <a:r>
              <a:rPr lang="en-US" sz="1800" dirty="0" smtClean="0"/>
              <a:t>Highly </a:t>
            </a:r>
            <a:r>
              <a:rPr lang="en-US" sz="1800" dirty="0" err="1" smtClean="0"/>
              <a:t>trackable</a:t>
            </a:r>
            <a:endParaRPr lang="en-US" sz="1800" dirty="0" smtClean="0"/>
          </a:p>
          <a:p>
            <a:pPr marL="0" indent="0" fontAlgn="auto">
              <a:lnSpc>
                <a:spcPct val="120000"/>
              </a:lnSpc>
              <a:spcBef>
                <a:spcPts val="0"/>
              </a:spcBef>
              <a:spcAft>
                <a:spcPts val="0"/>
              </a:spcAft>
              <a:buFont typeface="Arial" pitchFamily="34" charset="0"/>
              <a:buNone/>
              <a:defRPr/>
            </a:pPr>
            <a:r>
              <a:rPr lang="en-US" sz="1800" b="1" i="1" dirty="0" smtClean="0">
                <a:latin typeface="Arial"/>
                <a:cs typeface="Arial"/>
              </a:rPr>
              <a:t>PPC is the best way for clients to get immediate traffic</a:t>
            </a:r>
          </a:p>
          <a:p>
            <a:pPr marL="0" indent="0" fontAlgn="auto">
              <a:spcBef>
                <a:spcPts val="0"/>
              </a:spcBef>
              <a:spcAft>
                <a:spcPts val="0"/>
              </a:spcAft>
              <a:buFont typeface="Arial" pitchFamily="34" charset="0"/>
              <a:buNone/>
              <a:defRPr/>
            </a:pPr>
            <a:endParaRPr lang="en-US" sz="2000" b="1" dirty="0">
              <a:latin typeface="Arial"/>
              <a:cs typeface="Arial"/>
            </a:endParaRPr>
          </a:p>
          <a:p>
            <a:pPr fontAlgn="auto">
              <a:spcAft>
                <a:spcPts val="0"/>
              </a:spcAft>
              <a:buFont typeface="Arial" pitchFamily="34" charset="0"/>
              <a:buNone/>
              <a:defRPr/>
            </a:pPr>
            <a:endParaRPr lang="en-US" sz="2000" b="1" dirty="0" smtClean="0"/>
          </a:p>
          <a:p>
            <a:pPr fontAlgn="auto">
              <a:spcAft>
                <a:spcPts val="0"/>
              </a:spcAft>
              <a:defRPr/>
            </a:pPr>
            <a:endParaRPr lang="en-US" sz="2000" b="1" dirty="0" smtClean="0"/>
          </a:p>
        </p:txBody>
      </p:sp>
      <p:pic>
        <p:nvPicPr>
          <p:cNvPr id="66563" name="Picture 10"/>
          <p:cNvPicPr>
            <a:picLocks noChangeAspect="1" noChangeArrowheads="1"/>
          </p:cNvPicPr>
          <p:nvPr/>
        </p:nvPicPr>
        <p:blipFill>
          <a:blip r:embed="rId4"/>
          <a:srcRect/>
          <a:stretch>
            <a:fillRect/>
          </a:stretch>
        </p:blipFill>
        <p:spPr bwMode="auto">
          <a:xfrm>
            <a:off x="7239000" y="381000"/>
            <a:ext cx="1360488" cy="114776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a:bodyPr>
          <a:lstStyle/>
          <a:p>
            <a:pPr marL="0" indent="0" fontAlgn="auto">
              <a:spcAft>
                <a:spcPts val="0"/>
              </a:spcAft>
              <a:buFont typeface="Arial" pitchFamily="34" charset="0"/>
              <a:buNone/>
              <a:defRPr/>
            </a:pPr>
            <a:r>
              <a:rPr lang="en-US" dirty="0" smtClean="0"/>
              <a:t>AM’s</a:t>
            </a:r>
            <a:endParaRPr lang="en-US" dirty="0"/>
          </a:p>
        </p:txBody>
      </p:sp>
      <p:sp>
        <p:nvSpPr>
          <p:cNvPr id="3" name="Title 2"/>
          <p:cNvSpPr>
            <a:spLocks noGrp="1"/>
          </p:cNvSpPr>
          <p:nvPr>
            <p:ph type="title"/>
          </p:nvPr>
        </p:nvSpPr>
        <p:spPr/>
        <p:txBody>
          <a:bodyPr/>
          <a:lstStyle/>
          <a:p>
            <a:pPr fontAlgn="auto">
              <a:spcAft>
                <a:spcPts val="0"/>
              </a:spcAft>
              <a:defRPr/>
            </a:pPr>
            <a:endParaRPr lang="en-US"/>
          </a:p>
        </p:txBody>
      </p:sp>
      <p:pic>
        <p:nvPicPr>
          <p:cNvPr id="68611" name="Picture 8" descr="SlideMasterBknd.pdf"/>
          <p:cNvPicPr>
            <a:picLocks noChangeAspect="1"/>
          </p:cNvPicPr>
          <p:nvPr/>
        </p:nvPicPr>
        <p:blipFill>
          <a:blip r:embed="rId2"/>
          <a:srcRect b="83658"/>
          <a:stretch>
            <a:fillRect/>
          </a:stretch>
        </p:blipFill>
        <p:spPr bwMode="auto">
          <a:xfrm>
            <a:off x="-152400" y="-76200"/>
            <a:ext cx="9448800" cy="6934200"/>
          </a:xfrm>
          <a:prstGeom prst="rect">
            <a:avLst/>
          </a:prstGeom>
          <a:noFill/>
          <a:ln w="9525">
            <a:noFill/>
            <a:miter lim="800000"/>
            <a:headEnd/>
            <a:tailEnd/>
          </a:ln>
        </p:spPr>
      </p:pic>
      <p:sp>
        <p:nvSpPr>
          <p:cNvPr id="68612" name="TextBox 4"/>
          <p:cNvSpPr txBox="1">
            <a:spLocks noChangeArrowheads="1"/>
          </p:cNvSpPr>
          <p:nvPr/>
        </p:nvSpPr>
        <p:spPr bwMode="auto">
          <a:xfrm>
            <a:off x="609600" y="3048000"/>
            <a:ext cx="5791200" cy="708025"/>
          </a:xfrm>
          <a:prstGeom prst="rect">
            <a:avLst/>
          </a:prstGeom>
          <a:noFill/>
          <a:ln w="9525">
            <a:noFill/>
            <a:miter lim="800000"/>
            <a:headEnd/>
            <a:tailEnd/>
          </a:ln>
        </p:spPr>
        <p:txBody>
          <a:bodyPr>
            <a:spAutoFit/>
          </a:bodyPr>
          <a:lstStyle/>
          <a:p>
            <a:r>
              <a:rPr lang="en-US" sz="4000">
                <a:solidFill>
                  <a:srgbClr val="FFFFFF"/>
                </a:solidFill>
              </a:rPr>
              <a:t>Reporting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Box 4"/>
          <p:cNvSpPr txBox="1">
            <a:spLocks noChangeArrowheads="1"/>
          </p:cNvSpPr>
          <p:nvPr/>
        </p:nvSpPr>
        <p:spPr bwMode="auto">
          <a:xfrm>
            <a:off x="4876800" y="2057400"/>
            <a:ext cx="3429000" cy="3298825"/>
          </a:xfrm>
          <a:prstGeom prst="rect">
            <a:avLst/>
          </a:prstGeom>
          <a:noFill/>
          <a:ln w="9525">
            <a:noFill/>
            <a:miter lim="800000"/>
            <a:headEnd/>
            <a:tailEnd/>
          </a:ln>
        </p:spPr>
        <p:txBody>
          <a:bodyPr>
            <a:spAutoFit/>
          </a:bodyPr>
          <a:lstStyle/>
          <a:p>
            <a:pPr>
              <a:lnSpc>
                <a:spcPct val="150000"/>
              </a:lnSpc>
            </a:pPr>
            <a:r>
              <a:rPr lang="en-US" sz="2000"/>
              <a:t>On a monthly basis, the client will receive a roll-up report that shows their progress in Maps, SEO, website traffic, and leads. Report is currently delivered by email.</a:t>
            </a:r>
          </a:p>
        </p:txBody>
      </p:sp>
      <p:pic>
        <p:nvPicPr>
          <p:cNvPr id="2" name="Picture 2"/>
          <p:cNvPicPr>
            <a:picLocks noChangeAspect="1" noChangeArrowheads="1"/>
          </p:cNvPicPr>
          <p:nvPr/>
        </p:nvPicPr>
        <p:blipFill>
          <a:blip r:embed="rId4" cstate="print"/>
          <a:srcRect/>
          <a:stretch>
            <a:fillRect/>
          </a:stretch>
        </p:blipFill>
        <p:spPr bwMode="auto">
          <a:xfrm>
            <a:off x="609600" y="1447800"/>
            <a:ext cx="3657600"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9635" name="Title 1"/>
          <p:cNvSpPr txBox="1">
            <a:spLocks/>
          </p:cNvSpPr>
          <p:nvPr/>
        </p:nvSpPr>
        <p:spPr bwMode="auto">
          <a:xfrm>
            <a:off x="0" y="76200"/>
            <a:ext cx="9296400" cy="914400"/>
          </a:xfrm>
          <a:prstGeom prst="rect">
            <a:avLst/>
          </a:prstGeom>
          <a:noFill/>
          <a:ln w="9525">
            <a:noFill/>
            <a:miter lim="800000"/>
            <a:headEnd/>
            <a:tailEnd/>
          </a:ln>
        </p:spPr>
        <p:txBody>
          <a:bodyPr anchor="ctr"/>
          <a:lstStyle/>
          <a:p>
            <a:r>
              <a:rPr lang="en-US" sz="3200" b="1">
                <a:solidFill>
                  <a:schemeClr val="bg2"/>
                </a:solidFill>
              </a:rPr>
              <a:t>  Push Reports</a:t>
            </a:r>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Box 4"/>
          <p:cNvSpPr txBox="1">
            <a:spLocks noChangeArrowheads="1"/>
          </p:cNvSpPr>
          <p:nvPr/>
        </p:nvSpPr>
        <p:spPr bwMode="auto">
          <a:xfrm>
            <a:off x="7391400" y="1295400"/>
            <a:ext cx="2057400" cy="1636713"/>
          </a:xfrm>
          <a:prstGeom prst="rect">
            <a:avLst/>
          </a:prstGeom>
          <a:noFill/>
          <a:ln w="9525">
            <a:noFill/>
            <a:miter lim="800000"/>
            <a:headEnd/>
            <a:tailEnd/>
          </a:ln>
        </p:spPr>
        <p:txBody>
          <a:bodyPr>
            <a:spAutoFit/>
          </a:bodyPr>
          <a:lstStyle/>
          <a:p>
            <a:pPr marL="342900" indent="-342900">
              <a:lnSpc>
                <a:spcPct val="120000"/>
              </a:lnSpc>
            </a:pPr>
            <a:r>
              <a:rPr lang="en-US" sz="1400"/>
              <a:t>Our reporting</a:t>
            </a:r>
          </a:p>
          <a:p>
            <a:pPr marL="342900" indent="-342900">
              <a:lnSpc>
                <a:spcPct val="120000"/>
              </a:lnSpc>
            </a:pPr>
            <a:r>
              <a:rPr lang="en-US" sz="1400"/>
              <a:t>dashboard allows</a:t>
            </a:r>
          </a:p>
          <a:p>
            <a:pPr marL="342900" indent="-342900">
              <a:lnSpc>
                <a:spcPct val="120000"/>
              </a:lnSpc>
            </a:pPr>
            <a:r>
              <a:rPr lang="en-US" sz="1400"/>
              <a:t>clients to</a:t>
            </a:r>
          </a:p>
          <a:p>
            <a:pPr marL="342900" indent="-342900">
              <a:lnSpc>
                <a:spcPct val="120000"/>
              </a:lnSpc>
            </a:pPr>
            <a:r>
              <a:rPr lang="en-US" sz="1400"/>
              <a:t>monitor the</a:t>
            </a:r>
          </a:p>
          <a:p>
            <a:pPr marL="342900" indent="-342900">
              <a:lnSpc>
                <a:spcPct val="120000"/>
              </a:lnSpc>
            </a:pPr>
            <a:r>
              <a:rPr lang="en-US" sz="1400"/>
              <a:t>success of their</a:t>
            </a:r>
          </a:p>
          <a:p>
            <a:pPr marL="342900" indent="-342900">
              <a:lnSpc>
                <a:spcPct val="120000"/>
              </a:lnSpc>
            </a:pPr>
            <a:r>
              <a:rPr lang="en-US" sz="1400"/>
              <a:t>campaigns.</a:t>
            </a:r>
          </a:p>
        </p:txBody>
      </p:sp>
      <p:pic>
        <p:nvPicPr>
          <p:cNvPr id="4098" name="Picture 2"/>
          <p:cNvPicPr>
            <a:picLocks noChangeAspect="1" noChangeArrowheads="1"/>
          </p:cNvPicPr>
          <p:nvPr/>
        </p:nvPicPr>
        <p:blipFill>
          <a:blip r:embed="rId3"/>
          <a:srcRect l="441" t="25353" r="40000" b="27000"/>
          <a:stretch>
            <a:fillRect/>
          </a:stretch>
        </p:blipFill>
        <p:spPr bwMode="auto">
          <a:xfrm>
            <a:off x="228600" y="1295400"/>
            <a:ext cx="3962400" cy="1981200"/>
          </a:xfrm>
          <a:prstGeom prst="rect">
            <a:avLst/>
          </a:prstGeom>
          <a:ln>
            <a:noFill/>
          </a:ln>
          <a:effectLst>
            <a:outerShdw blurRad="292100" dist="139700" dir="2700000" algn="tl" rotWithShape="0">
              <a:srgbClr val="333333">
                <a:alpha val="65000"/>
              </a:srgbClr>
            </a:outerShdw>
          </a:effectLst>
        </p:spPr>
      </p:pic>
      <p:sp>
        <p:nvSpPr>
          <p:cNvPr id="71683" name="Title 1"/>
          <p:cNvSpPr txBox="1">
            <a:spLocks/>
          </p:cNvSpPr>
          <p:nvPr/>
        </p:nvSpPr>
        <p:spPr bwMode="auto">
          <a:xfrm>
            <a:off x="0" y="76200"/>
            <a:ext cx="9296400" cy="914400"/>
          </a:xfrm>
          <a:prstGeom prst="rect">
            <a:avLst/>
          </a:prstGeom>
          <a:noFill/>
          <a:ln w="9525">
            <a:noFill/>
            <a:miter lim="800000"/>
            <a:headEnd/>
            <a:tailEnd/>
          </a:ln>
        </p:spPr>
        <p:txBody>
          <a:bodyPr anchor="ctr"/>
          <a:lstStyle/>
          <a:p>
            <a:r>
              <a:rPr lang="en-US" sz="3200" b="1">
                <a:solidFill>
                  <a:schemeClr val="bg2"/>
                </a:solidFill>
              </a:rPr>
              <a:t>  Dashboard Reporting</a:t>
            </a:r>
          </a:p>
        </p:txBody>
      </p:sp>
      <p:pic>
        <p:nvPicPr>
          <p:cNvPr id="71684" name="Picture 6"/>
          <p:cNvPicPr>
            <a:picLocks noChangeAspect="1"/>
          </p:cNvPicPr>
          <p:nvPr/>
        </p:nvPicPr>
        <p:blipFill>
          <a:blip r:embed="rId4"/>
          <a:srcRect/>
          <a:stretch>
            <a:fillRect/>
          </a:stretch>
        </p:blipFill>
        <p:spPr bwMode="auto">
          <a:xfrm>
            <a:off x="8001000" y="3048000"/>
            <a:ext cx="1295400" cy="1730375"/>
          </a:xfrm>
          <a:prstGeom prst="rect">
            <a:avLst/>
          </a:prstGeom>
          <a:noFill/>
          <a:ln w="9525">
            <a:noFill/>
            <a:miter lim="800000"/>
            <a:headEnd/>
            <a:tailEnd/>
          </a:ln>
        </p:spPr>
      </p:pic>
      <p:pic>
        <p:nvPicPr>
          <p:cNvPr id="8" name="Picture 2"/>
          <p:cNvPicPr>
            <a:picLocks noChangeAspect="1" noChangeArrowheads="1"/>
          </p:cNvPicPr>
          <p:nvPr/>
        </p:nvPicPr>
        <p:blipFill>
          <a:blip r:embed="rId5"/>
          <a:srcRect l="625" t="20000" r="41875" b="14000"/>
          <a:stretch>
            <a:fillRect/>
          </a:stretch>
        </p:blipFill>
        <p:spPr bwMode="auto">
          <a:xfrm>
            <a:off x="228600" y="3429000"/>
            <a:ext cx="3810000" cy="2733675"/>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6"/>
          <a:srcRect r="20287"/>
          <a:stretch>
            <a:fillRect/>
          </a:stretch>
        </p:blipFill>
        <p:spPr bwMode="auto">
          <a:xfrm>
            <a:off x="4191000" y="3733800"/>
            <a:ext cx="3733800" cy="2438400"/>
          </a:xfrm>
          <a:prstGeom prst="rect">
            <a:avLst/>
          </a:prstGeom>
          <a:ln>
            <a:noFill/>
          </a:ln>
          <a:effectLst>
            <a:outerShdw blurRad="292100" dist="139700" dir="2700000" algn="tl" rotWithShape="0">
              <a:srgbClr val="333333">
                <a:alpha val="65000"/>
              </a:srgbClr>
            </a:outerShdw>
          </a:effectLst>
        </p:spPr>
      </p:pic>
      <p:pic>
        <p:nvPicPr>
          <p:cNvPr id="10" name="Picture 2"/>
          <p:cNvPicPr>
            <a:picLocks noChangeAspect="1" noChangeArrowheads="1"/>
          </p:cNvPicPr>
          <p:nvPr/>
        </p:nvPicPr>
        <p:blipFill>
          <a:blip r:embed="rId7"/>
          <a:srcRect l="12500" t="27000" r="39375" b="10000"/>
          <a:stretch>
            <a:fillRect/>
          </a:stretch>
        </p:blipFill>
        <p:spPr bwMode="auto">
          <a:xfrm>
            <a:off x="4343400" y="1295400"/>
            <a:ext cx="2819400" cy="23066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2"/>
          <p:cNvSpPr>
            <a:spLocks noGrp="1"/>
          </p:cNvSpPr>
          <p:nvPr>
            <p:ph type="title"/>
          </p:nvPr>
        </p:nvSpPr>
        <p:spPr bwMode="auto">
          <a:xfrm>
            <a:off x="-14288" y="228600"/>
            <a:ext cx="9144001" cy="914400"/>
          </a:xfrm>
          <a:noFill/>
          <a:ln>
            <a:miter lim="800000"/>
            <a:headEnd/>
            <a:tailEnd/>
          </a:ln>
        </p:spPr>
        <p:txBody>
          <a:bodyPr vert="horz" wrap="square" lIns="91440" tIns="45720" rIns="91440" bIns="45720" numCol="1" anchor="t" anchorCtr="0" compatLnSpc="1">
            <a:prstTxWarp prst="textNoShape">
              <a:avLst/>
            </a:prstTxWarp>
          </a:bodyPr>
          <a:lstStyle/>
          <a:p>
            <a:r>
              <a:rPr lang="en-US" sz="3200" b="1" smtClean="0">
                <a:solidFill>
                  <a:schemeClr val="bg1"/>
                </a:solidFill>
                <a:latin typeface="Arial" charset="0"/>
                <a:cs typeface="Arial" charset="0"/>
              </a:rPr>
              <a:t>Dedicated Customer Service</a:t>
            </a:r>
          </a:p>
        </p:txBody>
      </p:sp>
      <p:sp>
        <p:nvSpPr>
          <p:cNvPr id="4" name="Content Placeholder 2"/>
          <p:cNvSpPr>
            <a:spLocks noGrp="1"/>
          </p:cNvSpPr>
          <p:nvPr>
            <p:ph idx="1"/>
          </p:nvPr>
        </p:nvSpPr>
        <p:spPr>
          <a:xfrm>
            <a:off x="438150" y="1216025"/>
            <a:ext cx="6724650" cy="5095875"/>
          </a:xfrm>
        </p:spPr>
        <p:txBody>
          <a:bodyPr rtlCol="0">
            <a:noAutofit/>
          </a:bodyPr>
          <a:lstStyle/>
          <a:p>
            <a:pPr marL="0" indent="0" fontAlgn="auto">
              <a:spcBef>
                <a:spcPts val="300"/>
              </a:spcBef>
              <a:spcAft>
                <a:spcPts val="0"/>
              </a:spcAft>
              <a:buFont typeface="Arial" pitchFamily="34" charset="0"/>
              <a:buNone/>
              <a:defRPr/>
            </a:pPr>
            <a:r>
              <a:rPr lang="en-US" sz="2400" dirty="0" smtClean="0">
                <a:solidFill>
                  <a:srgbClr val="31444E"/>
                </a:solidFill>
              </a:rPr>
              <a:t>Our Campaign Management Team</a:t>
            </a:r>
            <a:endParaRPr lang="en-US" sz="2400" dirty="0">
              <a:solidFill>
                <a:srgbClr val="31444E"/>
              </a:solidFill>
            </a:endParaRPr>
          </a:p>
          <a:p>
            <a:pPr marL="0" indent="0" fontAlgn="auto">
              <a:spcBef>
                <a:spcPts val="300"/>
              </a:spcBef>
              <a:spcAft>
                <a:spcPts val="0"/>
              </a:spcAft>
              <a:buFont typeface="Arial" pitchFamily="34" charset="0"/>
              <a:buNone/>
              <a:defRPr/>
            </a:pPr>
            <a:endParaRPr lang="en-US" sz="1800" dirty="0" smtClean="0">
              <a:solidFill>
                <a:srgbClr val="31444E"/>
              </a:solidFill>
            </a:endParaRPr>
          </a:p>
          <a:p>
            <a:pPr marL="0" indent="0" fontAlgn="auto">
              <a:spcBef>
                <a:spcPts val="300"/>
              </a:spcBef>
              <a:spcAft>
                <a:spcPts val="0"/>
              </a:spcAft>
              <a:buFont typeface="Arial" pitchFamily="34" charset="0"/>
              <a:buNone/>
              <a:defRPr/>
            </a:pPr>
            <a:r>
              <a:rPr lang="en-US" sz="2000" dirty="0">
                <a:solidFill>
                  <a:srgbClr val="31444E"/>
                </a:solidFill>
              </a:rPr>
              <a:t>Strategy and Implementation</a:t>
            </a:r>
          </a:p>
          <a:p>
            <a:pPr marL="574675" fontAlgn="auto">
              <a:spcBef>
                <a:spcPts val="300"/>
              </a:spcBef>
              <a:spcAft>
                <a:spcPts val="0"/>
              </a:spcAft>
              <a:buFont typeface="Arial" pitchFamily="34" charset="0"/>
              <a:buChar char="•"/>
              <a:defRPr/>
            </a:pPr>
            <a:r>
              <a:rPr lang="en-US" sz="1800" dirty="0" smtClean="0">
                <a:solidFill>
                  <a:srgbClr val="31444E"/>
                </a:solidFill>
              </a:rPr>
              <a:t>Proactive Campaign Management</a:t>
            </a:r>
          </a:p>
          <a:p>
            <a:pPr marL="0" indent="0" fontAlgn="auto">
              <a:spcBef>
                <a:spcPts val="300"/>
              </a:spcBef>
              <a:spcAft>
                <a:spcPts val="0"/>
              </a:spcAft>
              <a:buFont typeface="Arial" pitchFamily="34" charset="0"/>
              <a:buNone/>
              <a:defRPr/>
            </a:pPr>
            <a:r>
              <a:rPr lang="en-US" sz="2000" dirty="0">
                <a:solidFill>
                  <a:srgbClr val="31444E"/>
                </a:solidFill>
              </a:rPr>
              <a:t>Subject-Matter Expertise</a:t>
            </a:r>
          </a:p>
          <a:p>
            <a:pPr marL="574675" fontAlgn="auto">
              <a:spcBef>
                <a:spcPts val="300"/>
              </a:spcBef>
              <a:spcAft>
                <a:spcPts val="0"/>
              </a:spcAft>
              <a:buFont typeface="Arial" pitchFamily="34" charset="0"/>
              <a:buChar char="•"/>
              <a:defRPr/>
            </a:pPr>
            <a:r>
              <a:rPr lang="en-US" sz="1800" dirty="0">
                <a:solidFill>
                  <a:srgbClr val="31444E"/>
                </a:solidFill>
              </a:rPr>
              <a:t>Deep experience in SEO, PPC, and </a:t>
            </a:r>
            <a:r>
              <a:rPr lang="en-US" sz="1800" dirty="0" smtClean="0">
                <a:solidFill>
                  <a:srgbClr val="31444E"/>
                </a:solidFill>
              </a:rPr>
              <a:t>Optimization</a:t>
            </a:r>
          </a:p>
          <a:p>
            <a:pPr marL="574675" fontAlgn="auto">
              <a:spcBef>
                <a:spcPts val="300"/>
              </a:spcBef>
              <a:spcAft>
                <a:spcPts val="0"/>
              </a:spcAft>
              <a:buFont typeface="Arial" pitchFamily="34" charset="0"/>
              <a:buChar char="•"/>
              <a:defRPr/>
            </a:pPr>
            <a:r>
              <a:rPr lang="en-US" sz="1800" dirty="0">
                <a:solidFill>
                  <a:srgbClr val="31444E"/>
                </a:solidFill>
              </a:rPr>
              <a:t>In-depth knowledge of industries and </a:t>
            </a:r>
            <a:r>
              <a:rPr lang="en-US" sz="1800" dirty="0" smtClean="0">
                <a:solidFill>
                  <a:srgbClr val="31444E"/>
                </a:solidFill>
              </a:rPr>
              <a:t>brands</a:t>
            </a:r>
            <a:endParaRPr lang="en-US" sz="1800" dirty="0">
              <a:solidFill>
                <a:srgbClr val="31444E"/>
              </a:solidFill>
            </a:endParaRPr>
          </a:p>
          <a:p>
            <a:pPr marL="0" indent="0" fontAlgn="auto">
              <a:spcBef>
                <a:spcPts val="300"/>
              </a:spcBef>
              <a:spcAft>
                <a:spcPts val="0"/>
              </a:spcAft>
              <a:buFont typeface="Arial" pitchFamily="34" charset="0"/>
              <a:buNone/>
              <a:defRPr/>
            </a:pPr>
            <a:r>
              <a:rPr lang="en-US" sz="2000" dirty="0">
                <a:solidFill>
                  <a:srgbClr val="31444E"/>
                </a:solidFill>
              </a:rPr>
              <a:t>Tactical Management</a:t>
            </a:r>
          </a:p>
          <a:p>
            <a:pPr marL="574675" lvl="1" indent="-342900" fontAlgn="auto">
              <a:spcBef>
                <a:spcPts val="300"/>
              </a:spcBef>
              <a:spcAft>
                <a:spcPts val="0"/>
              </a:spcAft>
              <a:buFont typeface="Arial"/>
              <a:buChar char="•"/>
              <a:defRPr/>
            </a:pPr>
            <a:r>
              <a:rPr lang="en-US" sz="1800" dirty="0" smtClean="0">
                <a:solidFill>
                  <a:srgbClr val="31444E"/>
                </a:solidFill>
              </a:rPr>
              <a:t>Campaign </a:t>
            </a:r>
            <a:r>
              <a:rPr lang="en-US" sz="1800" dirty="0">
                <a:solidFill>
                  <a:srgbClr val="31444E"/>
                </a:solidFill>
              </a:rPr>
              <a:t>roll-out </a:t>
            </a:r>
            <a:endParaRPr lang="en-US" sz="1800" dirty="0" smtClean="0">
              <a:solidFill>
                <a:srgbClr val="31444E"/>
              </a:solidFill>
            </a:endParaRPr>
          </a:p>
          <a:p>
            <a:pPr marL="574675" lvl="1" indent="-342900" fontAlgn="auto">
              <a:spcBef>
                <a:spcPts val="300"/>
              </a:spcBef>
              <a:spcAft>
                <a:spcPts val="0"/>
              </a:spcAft>
              <a:buFont typeface="Arial"/>
              <a:buChar char="•"/>
              <a:defRPr/>
            </a:pPr>
            <a:r>
              <a:rPr lang="en-US" sz="1800" dirty="0">
                <a:solidFill>
                  <a:srgbClr val="31444E"/>
                </a:solidFill>
              </a:rPr>
              <a:t>Custom reporting</a:t>
            </a:r>
          </a:p>
          <a:p>
            <a:pPr marL="0" lvl="1" indent="0" fontAlgn="auto">
              <a:spcBef>
                <a:spcPts val="300"/>
              </a:spcBef>
              <a:spcAft>
                <a:spcPts val="0"/>
              </a:spcAft>
              <a:buFont typeface="Arial" pitchFamily="34" charset="0"/>
              <a:buNone/>
              <a:defRPr/>
            </a:pPr>
            <a:r>
              <a:rPr lang="en-US" sz="2000" dirty="0">
                <a:solidFill>
                  <a:srgbClr val="31444E"/>
                </a:solidFill>
              </a:rPr>
              <a:t>Analysis and Advisement</a:t>
            </a:r>
          </a:p>
          <a:p>
            <a:pPr marL="574675" fontAlgn="auto">
              <a:spcBef>
                <a:spcPts val="300"/>
              </a:spcBef>
              <a:spcAft>
                <a:spcPts val="0"/>
              </a:spcAft>
              <a:buFont typeface="Arial" pitchFamily="34" charset="0"/>
              <a:buChar char="•"/>
              <a:defRPr/>
            </a:pPr>
            <a:r>
              <a:rPr lang="en-US" sz="1800" dirty="0">
                <a:solidFill>
                  <a:srgbClr val="31444E"/>
                </a:solidFill>
              </a:rPr>
              <a:t>Ongoing data analysis and reporting</a:t>
            </a:r>
          </a:p>
          <a:p>
            <a:pPr marL="574675" fontAlgn="auto">
              <a:spcBef>
                <a:spcPts val="300"/>
              </a:spcBef>
              <a:spcAft>
                <a:spcPts val="0"/>
              </a:spcAft>
              <a:buFont typeface="Arial" pitchFamily="34" charset="0"/>
              <a:buChar char="•"/>
              <a:defRPr/>
            </a:pPr>
            <a:r>
              <a:rPr lang="en-US" sz="1800" dirty="0">
                <a:solidFill>
                  <a:srgbClr val="31444E"/>
                </a:solidFill>
              </a:rPr>
              <a:t>Continuous campaign </a:t>
            </a:r>
            <a:r>
              <a:rPr lang="en-US" sz="1800" dirty="0" smtClean="0">
                <a:solidFill>
                  <a:srgbClr val="31444E"/>
                </a:solidFill>
              </a:rPr>
              <a:t>optimization</a:t>
            </a:r>
            <a:endParaRPr lang="en-US" sz="1800" dirty="0">
              <a:solidFill>
                <a:srgbClr val="31444E"/>
              </a:solidFill>
            </a:endParaRPr>
          </a:p>
        </p:txBody>
      </p:sp>
      <p:grpSp>
        <p:nvGrpSpPr>
          <p:cNvPr id="73731" name="Group 4"/>
          <p:cNvGrpSpPr>
            <a:grpSpLocks/>
          </p:cNvGrpSpPr>
          <p:nvPr/>
        </p:nvGrpSpPr>
        <p:grpSpPr bwMode="auto">
          <a:xfrm>
            <a:off x="5918200" y="3432175"/>
            <a:ext cx="2605088" cy="2314575"/>
            <a:chOff x="5918591" y="3432347"/>
            <a:chExt cx="2604758" cy="2314753"/>
          </a:xfrm>
        </p:grpSpPr>
        <p:pic>
          <p:nvPicPr>
            <p:cNvPr id="73732" name="Picture 6" descr="Depositphotos_2091840_s.jpg"/>
            <p:cNvPicPr>
              <a:picLocks noChangeAspect="1"/>
            </p:cNvPicPr>
            <p:nvPr/>
          </p:nvPicPr>
          <p:blipFill>
            <a:blip r:embed="rId2"/>
            <a:srcRect/>
            <a:stretch>
              <a:fillRect/>
            </a:stretch>
          </p:blipFill>
          <p:spPr bwMode="auto">
            <a:xfrm flipH="1">
              <a:off x="6623832" y="4508494"/>
              <a:ext cx="1651475" cy="1238606"/>
            </a:xfrm>
            <a:prstGeom prst="rect">
              <a:avLst/>
            </a:prstGeom>
            <a:noFill/>
            <a:ln w="9525">
              <a:noFill/>
              <a:miter lim="800000"/>
              <a:headEnd/>
              <a:tailEnd/>
            </a:ln>
          </p:spPr>
        </p:pic>
        <p:pic>
          <p:nvPicPr>
            <p:cNvPr id="73733" name="Picture 1"/>
            <p:cNvPicPr>
              <a:picLocks noChangeAspect="1"/>
            </p:cNvPicPr>
            <p:nvPr/>
          </p:nvPicPr>
          <p:blipFill>
            <a:blip r:embed="rId3"/>
            <a:srcRect/>
            <a:stretch>
              <a:fillRect/>
            </a:stretch>
          </p:blipFill>
          <p:spPr bwMode="auto">
            <a:xfrm>
              <a:off x="5918591" y="3432347"/>
              <a:ext cx="2604758" cy="16954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47675" y="1404938"/>
            <a:ext cx="5461000" cy="41243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rgbClr val="45556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i="1"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10000"/>
              </a:lnSpc>
              <a:spcBef>
                <a:spcPts val="1200"/>
              </a:spcBef>
              <a:spcAft>
                <a:spcPts val="0"/>
              </a:spcAft>
              <a:buFont typeface="Arial" pitchFamily="34" charset="0"/>
              <a:buNone/>
              <a:defRPr/>
            </a:pPr>
            <a:r>
              <a:rPr lang="en-US" sz="3000" dirty="0" smtClean="0">
                <a:solidFill>
                  <a:srgbClr val="31444E"/>
                </a:solidFill>
              </a:rPr>
              <a:t>Our Clients Have Realized</a:t>
            </a:r>
          </a:p>
          <a:p>
            <a:pPr marL="574675" fontAlgn="auto">
              <a:lnSpc>
                <a:spcPct val="110000"/>
              </a:lnSpc>
              <a:spcBef>
                <a:spcPts val="1200"/>
              </a:spcBef>
              <a:spcAft>
                <a:spcPts val="0"/>
              </a:spcAft>
              <a:defRPr/>
            </a:pPr>
            <a:endParaRPr lang="en-US" sz="2200" dirty="0" smtClean="0">
              <a:solidFill>
                <a:srgbClr val="31444E"/>
              </a:solidFill>
            </a:endParaRPr>
          </a:p>
          <a:p>
            <a:pPr marL="574675" fontAlgn="auto">
              <a:lnSpc>
                <a:spcPct val="110000"/>
              </a:lnSpc>
              <a:spcBef>
                <a:spcPts val="1200"/>
              </a:spcBef>
              <a:spcAft>
                <a:spcPts val="0"/>
              </a:spcAft>
              <a:defRPr/>
            </a:pPr>
            <a:r>
              <a:rPr lang="en-US" dirty="0" smtClean="0">
                <a:solidFill>
                  <a:srgbClr val="31444E"/>
                </a:solidFill>
              </a:rPr>
              <a:t>2x-5x increase in conversions</a:t>
            </a:r>
          </a:p>
          <a:p>
            <a:pPr marL="574675" fontAlgn="auto">
              <a:lnSpc>
                <a:spcPct val="110000"/>
              </a:lnSpc>
              <a:spcBef>
                <a:spcPts val="1200"/>
              </a:spcBef>
              <a:spcAft>
                <a:spcPts val="0"/>
              </a:spcAft>
              <a:defRPr/>
            </a:pPr>
            <a:r>
              <a:rPr lang="en-US" dirty="0" smtClean="0">
                <a:solidFill>
                  <a:srgbClr val="31444E"/>
                </a:solidFill>
              </a:rPr>
              <a:t>200%+ return on ad spend (ROAS)</a:t>
            </a:r>
          </a:p>
          <a:p>
            <a:pPr marL="574675" fontAlgn="auto">
              <a:lnSpc>
                <a:spcPct val="110000"/>
              </a:lnSpc>
              <a:spcBef>
                <a:spcPts val="1200"/>
              </a:spcBef>
              <a:spcAft>
                <a:spcPts val="0"/>
              </a:spcAft>
              <a:defRPr/>
            </a:pPr>
            <a:r>
              <a:rPr lang="en-US" dirty="0" smtClean="0">
                <a:solidFill>
                  <a:srgbClr val="31444E"/>
                </a:solidFill>
              </a:rPr>
              <a:t>170% increase in exposure</a:t>
            </a:r>
          </a:p>
        </p:txBody>
      </p:sp>
      <p:pic>
        <p:nvPicPr>
          <p:cNvPr id="21506" name="Picture 1" descr="Money-02.png"/>
          <p:cNvPicPr>
            <a:picLocks noChangeAspect="1"/>
          </p:cNvPicPr>
          <p:nvPr/>
        </p:nvPicPr>
        <p:blipFill>
          <a:blip r:embed="rId2"/>
          <a:srcRect/>
          <a:stretch>
            <a:fillRect/>
          </a:stretch>
        </p:blipFill>
        <p:spPr bwMode="auto">
          <a:xfrm>
            <a:off x="6024563" y="2070100"/>
            <a:ext cx="3263900" cy="2730500"/>
          </a:xfrm>
          <a:prstGeom prst="rect">
            <a:avLst/>
          </a:prstGeom>
          <a:noFill/>
          <a:ln w="9525">
            <a:noFill/>
            <a:miter lim="800000"/>
            <a:headEnd/>
            <a:tailEnd/>
          </a:ln>
        </p:spPr>
      </p:pic>
      <p:sp>
        <p:nvSpPr>
          <p:cNvPr id="21507" name="TextBox 4"/>
          <p:cNvSpPr txBox="1">
            <a:spLocks noChangeArrowheads="1"/>
          </p:cNvSpPr>
          <p:nvPr/>
        </p:nvSpPr>
        <p:spPr bwMode="auto">
          <a:xfrm>
            <a:off x="0" y="330200"/>
            <a:ext cx="8839200" cy="584200"/>
          </a:xfrm>
          <a:prstGeom prst="rect">
            <a:avLst/>
          </a:prstGeom>
          <a:noFill/>
          <a:ln w="9525">
            <a:noFill/>
            <a:miter lim="800000"/>
            <a:headEnd/>
            <a:tailEnd/>
          </a:ln>
        </p:spPr>
        <p:txBody>
          <a:bodyPr>
            <a:spAutoFit/>
          </a:bodyPr>
          <a:lstStyle/>
          <a:p>
            <a:r>
              <a:rPr lang="en-US" sz="3200">
                <a:solidFill>
                  <a:schemeClr val="bg1"/>
                </a:solidFill>
              </a:rPr>
              <a:t>What Our Customers Can Expect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a:stretch>
            <a:fillRect/>
          </a:stretch>
        </p:blipFill>
        <p:spPr bwMode="auto">
          <a:xfrm>
            <a:off x="65088" y="1219200"/>
            <a:ext cx="3810000" cy="2657475"/>
          </a:xfrm>
          <a:prstGeom prst="rect">
            <a:avLst/>
          </a:prstGeom>
          <a:noFill/>
          <a:ln w="9525">
            <a:noFill/>
            <a:miter lim="800000"/>
            <a:headEnd/>
            <a:tailEnd/>
          </a:ln>
        </p:spPr>
      </p:pic>
      <p:pic>
        <p:nvPicPr>
          <p:cNvPr id="22530" name="Picture 2"/>
          <p:cNvPicPr>
            <a:picLocks noChangeAspect="1"/>
          </p:cNvPicPr>
          <p:nvPr/>
        </p:nvPicPr>
        <p:blipFill>
          <a:blip r:embed="rId3"/>
          <a:srcRect/>
          <a:stretch>
            <a:fillRect/>
          </a:stretch>
        </p:blipFill>
        <p:spPr bwMode="auto">
          <a:xfrm>
            <a:off x="3092450" y="3886200"/>
            <a:ext cx="1860550" cy="2101850"/>
          </a:xfrm>
          <a:prstGeom prst="rect">
            <a:avLst/>
          </a:prstGeom>
          <a:noFill/>
          <a:ln w="9525">
            <a:noFill/>
            <a:miter lim="800000"/>
            <a:headEnd/>
            <a:tailEnd/>
          </a:ln>
        </p:spPr>
      </p:pic>
      <p:pic>
        <p:nvPicPr>
          <p:cNvPr id="22531" name="Picture 3"/>
          <p:cNvPicPr>
            <a:picLocks noChangeAspect="1"/>
          </p:cNvPicPr>
          <p:nvPr/>
        </p:nvPicPr>
        <p:blipFill>
          <a:blip r:embed="rId4"/>
          <a:srcRect/>
          <a:stretch>
            <a:fillRect/>
          </a:stretch>
        </p:blipFill>
        <p:spPr bwMode="auto">
          <a:xfrm>
            <a:off x="5286375" y="3290888"/>
            <a:ext cx="3676650" cy="2957512"/>
          </a:xfrm>
          <a:prstGeom prst="rect">
            <a:avLst/>
          </a:prstGeom>
          <a:noFill/>
          <a:ln w="9525">
            <a:noFill/>
            <a:miter lim="800000"/>
            <a:headEnd/>
            <a:tailEnd/>
          </a:ln>
        </p:spPr>
      </p:pic>
      <p:pic>
        <p:nvPicPr>
          <p:cNvPr id="22532" name="Picture 6"/>
          <p:cNvPicPr>
            <a:picLocks noChangeAspect="1"/>
          </p:cNvPicPr>
          <p:nvPr/>
        </p:nvPicPr>
        <p:blipFill>
          <a:blip r:embed="rId5"/>
          <a:srcRect/>
          <a:stretch>
            <a:fillRect/>
          </a:stretch>
        </p:blipFill>
        <p:spPr bwMode="auto">
          <a:xfrm>
            <a:off x="93663" y="3862388"/>
            <a:ext cx="2801937" cy="2143125"/>
          </a:xfrm>
          <a:prstGeom prst="rect">
            <a:avLst/>
          </a:prstGeom>
          <a:noFill/>
          <a:ln w="9525">
            <a:noFill/>
            <a:miter lim="800000"/>
            <a:headEnd/>
            <a:tailEnd/>
          </a:ln>
        </p:spPr>
      </p:pic>
      <p:pic>
        <p:nvPicPr>
          <p:cNvPr id="22533" name="Picture 7"/>
          <p:cNvPicPr>
            <a:picLocks noChangeAspect="1"/>
          </p:cNvPicPr>
          <p:nvPr/>
        </p:nvPicPr>
        <p:blipFill>
          <a:blip r:embed="rId6"/>
          <a:srcRect/>
          <a:stretch>
            <a:fillRect/>
          </a:stretch>
        </p:blipFill>
        <p:spPr bwMode="auto">
          <a:xfrm>
            <a:off x="3505200" y="1296988"/>
            <a:ext cx="2751138" cy="1908175"/>
          </a:xfrm>
          <a:prstGeom prst="rect">
            <a:avLst/>
          </a:prstGeom>
          <a:noFill/>
          <a:ln w="9525">
            <a:noFill/>
            <a:miter lim="800000"/>
            <a:headEnd/>
            <a:tailEnd/>
          </a:ln>
        </p:spPr>
      </p:pic>
      <p:pic>
        <p:nvPicPr>
          <p:cNvPr id="22534" name="Picture 8"/>
          <p:cNvPicPr>
            <a:picLocks noChangeAspect="1"/>
          </p:cNvPicPr>
          <p:nvPr/>
        </p:nvPicPr>
        <p:blipFill>
          <a:blip r:embed="rId7"/>
          <a:srcRect/>
          <a:stretch>
            <a:fillRect/>
          </a:stretch>
        </p:blipFill>
        <p:spPr bwMode="auto">
          <a:xfrm>
            <a:off x="6157913" y="1296988"/>
            <a:ext cx="2986087" cy="1908175"/>
          </a:xfrm>
          <a:prstGeom prst="rect">
            <a:avLst/>
          </a:prstGeom>
          <a:noFill/>
          <a:ln w="9525">
            <a:noFill/>
            <a:miter lim="800000"/>
            <a:headEnd/>
            <a:tailEnd/>
          </a:ln>
        </p:spPr>
      </p:pic>
      <p:sp>
        <p:nvSpPr>
          <p:cNvPr id="22535" name="TextBox 9"/>
          <p:cNvSpPr txBox="1">
            <a:spLocks noChangeArrowheads="1"/>
          </p:cNvSpPr>
          <p:nvPr/>
        </p:nvSpPr>
        <p:spPr bwMode="auto">
          <a:xfrm>
            <a:off x="76200" y="304800"/>
            <a:ext cx="5129213" cy="584200"/>
          </a:xfrm>
          <a:prstGeom prst="rect">
            <a:avLst/>
          </a:prstGeom>
          <a:noFill/>
          <a:ln w="9525">
            <a:noFill/>
            <a:miter lim="800000"/>
            <a:headEnd/>
            <a:tailEnd/>
          </a:ln>
        </p:spPr>
        <p:txBody>
          <a:bodyPr wrap="none">
            <a:spAutoFit/>
          </a:bodyPr>
          <a:lstStyle/>
          <a:p>
            <a:r>
              <a:rPr lang="en-US" sz="3200">
                <a:solidFill>
                  <a:schemeClr val="bg1"/>
                </a:solidFill>
              </a:rPr>
              <a:t>Case Study: Berd &amp; Klauss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bwMode="auto">
          <a:xfrm>
            <a:off x="0" y="76200"/>
            <a:ext cx="9296400" cy="914400"/>
          </a:xfrm>
          <a:prstGeom prst="rect">
            <a:avLst/>
          </a:prstGeom>
          <a:noFill/>
          <a:ln>
            <a:miter lim="800000"/>
            <a:headEnd/>
            <a:tailEnd/>
          </a:ln>
        </p:spPr>
        <p:txBody>
          <a:bodyPr anchor="ctr"/>
          <a:lstStyle/>
          <a:p>
            <a:r>
              <a:rPr lang="en-US" sz="3200" b="1" smtClean="0">
                <a:solidFill>
                  <a:schemeClr val="bg2"/>
                </a:solidFill>
                <a:latin typeface="Arial" charset="0"/>
                <a:cs typeface="Arial" charset="0"/>
              </a:rPr>
              <a:t>  What Makes OrangeSoda Different</a:t>
            </a:r>
          </a:p>
        </p:txBody>
      </p:sp>
      <p:sp>
        <p:nvSpPr>
          <p:cNvPr id="23554" name="Content Placeholder 2"/>
          <p:cNvSpPr>
            <a:spLocks noGrp="1"/>
          </p:cNvSpPr>
          <p:nvPr>
            <p:ph idx="1"/>
          </p:nvPr>
        </p:nvSpPr>
        <p:spPr>
          <a:xfrm>
            <a:off x="457200" y="1417638"/>
            <a:ext cx="8229600" cy="4525962"/>
          </a:xfrm>
        </p:spPr>
        <p:txBody>
          <a:bodyPr/>
          <a:lstStyle/>
          <a:p>
            <a:pPr>
              <a:lnSpc>
                <a:spcPct val="120000"/>
              </a:lnSpc>
              <a:buFont typeface="Arial" charset="0"/>
              <a:buNone/>
            </a:pPr>
            <a:r>
              <a:rPr lang="en-US" sz="1800" b="1" smtClean="0">
                <a:latin typeface="Arial" charset="0"/>
                <a:cs typeface="Arial" charset="0"/>
              </a:rPr>
              <a:t>Results</a:t>
            </a:r>
          </a:p>
          <a:p>
            <a:pPr lvl="1">
              <a:lnSpc>
                <a:spcPct val="120000"/>
              </a:lnSpc>
              <a:buFont typeface="Arial" charset="0"/>
              <a:buChar char="•"/>
            </a:pPr>
            <a:r>
              <a:rPr lang="en-US" sz="1800" b="1" i="0" smtClean="0">
                <a:latin typeface="Arial" charset="0"/>
                <a:cs typeface="Arial" charset="0"/>
              </a:rPr>
              <a:t>85% percent of clients reach first page within 6 months</a:t>
            </a:r>
            <a:endParaRPr lang="en-US" sz="1800" i="0" smtClean="0">
              <a:latin typeface="Arial" charset="0"/>
              <a:cs typeface="Arial" charset="0"/>
            </a:endParaRPr>
          </a:p>
          <a:p>
            <a:pPr>
              <a:lnSpc>
                <a:spcPct val="120000"/>
              </a:lnSpc>
              <a:buFont typeface="Arial" charset="0"/>
              <a:buNone/>
            </a:pPr>
            <a:r>
              <a:rPr lang="en-US" sz="1800" b="1" smtClean="0">
                <a:latin typeface="Arial" charset="0"/>
                <a:cs typeface="Arial" charset="0"/>
              </a:rPr>
              <a:t>Awards</a:t>
            </a:r>
          </a:p>
          <a:p>
            <a:pPr lvl="1">
              <a:lnSpc>
                <a:spcPct val="120000"/>
              </a:lnSpc>
              <a:buFont typeface="Arial" charset="0"/>
              <a:buChar char="•"/>
            </a:pPr>
            <a:r>
              <a:rPr lang="en-US" sz="1800" i="0" smtClean="0">
                <a:latin typeface="Arial" charset="0"/>
                <a:cs typeface="Arial" charset="0"/>
              </a:rPr>
              <a:t>Ranked one of the top 5 SEO companies by Website Magazine*</a:t>
            </a:r>
          </a:p>
          <a:p>
            <a:pPr>
              <a:lnSpc>
                <a:spcPct val="120000"/>
              </a:lnSpc>
              <a:buFont typeface="Arial" charset="0"/>
              <a:buNone/>
            </a:pPr>
            <a:r>
              <a:rPr lang="en-US" sz="1800" b="1" smtClean="0">
                <a:latin typeface="Arial" charset="0"/>
                <a:cs typeface="Arial" charset="0"/>
              </a:rPr>
              <a:t>Proprietary Technology System</a:t>
            </a:r>
          </a:p>
          <a:p>
            <a:pPr lvl="1">
              <a:lnSpc>
                <a:spcPct val="120000"/>
              </a:lnSpc>
              <a:buFont typeface="Arial" charset="0"/>
              <a:buChar char="•"/>
            </a:pPr>
            <a:r>
              <a:rPr lang="en-US" sz="1800" i="0" smtClean="0">
                <a:latin typeface="Arial" charset="0"/>
                <a:cs typeface="Arial" charset="0"/>
              </a:rPr>
              <a:t>Simple reporting for clients</a:t>
            </a:r>
          </a:p>
          <a:p>
            <a:pPr lvl="1">
              <a:lnSpc>
                <a:spcPct val="120000"/>
              </a:lnSpc>
              <a:buFont typeface="Arial" charset="0"/>
              <a:buChar char="•"/>
            </a:pPr>
            <a:r>
              <a:rPr lang="en-US" sz="1800" i="0" smtClean="0">
                <a:latin typeface="Arial" charset="0"/>
                <a:cs typeface="Arial" charset="0"/>
              </a:rPr>
              <a:t>Detailed monitoring for strategic campaign decisions</a:t>
            </a:r>
          </a:p>
          <a:p>
            <a:pPr lvl="1">
              <a:lnSpc>
                <a:spcPct val="120000"/>
              </a:lnSpc>
              <a:buFont typeface="Arial" charset="0"/>
              <a:buChar char="•"/>
            </a:pPr>
            <a:r>
              <a:rPr lang="en-US" sz="1800" i="0" smtClean="0">
                <a:latin typeface="Arial" charset="0"/>
                <a:cs typeface="Arial" charset="0"/>
              </a:rPr>
              <a:t>Recognized by Google for our technology platform (2009 &amp; 2010) </a:t>
            </a:r>
          </a:p>
          <a:p>
            <a:pPr>
              <a:lnSpc>
                <a:spcPct val="120000"/>
              </a:lnSpc>
              <a:buFont typeface="Arial" charset="0"/>
              <a:buNone/>
            </a:pPr>
            <a:r>
              <a:rPr lang="en-US" sz="1800" b="1" smtClean="0">
                <a:latin typeface="Arial" charset="0"/>
                <a:cs typeface="Arial" charset="0"/>
              </a:rPr>
              <a:t>Insight into the Local Search</a:t>
            </a:r>
          </a:p>
          <a:p>
            <a:pPr lvl="1">
              <a:lnSpc>
                <a:spcPct val="120000"/>
              </a:lnSpc>
              <a:buFont typeface="Arial" charset="0"/>
              <a:buChar char="•"/>
            </a:pPr>
            <a:r>
              <a:rPr lang="en-US" sz="1800" i="0" smtClean="0">
                <a:latin typeface="Arial" charset="0"/>
                <a:cs typeface="Arial" charset="0"/>
              </a:rPr>
              <a:t>Data Pool of Several Thousands of Clients </a:t>
            </a:r>
          </a:p>
          <a:p>
            <a:pPr lvl="2">
              <a:lnSpc>
                <a:spcPct val="120000"/>
              </a:lnSpc>
            </a:pPr>
            <a:r>
              <a:rPr lang="en-US" sz="1800" smtClean="0">
                <a:latin typeface="Arial" charset="0"/>
                <a:cs typeface="Arial" charset="0"/>
              </a:rPr>
              <a:t>Trends and Inside Insight</a:t>
            </a:r>
          </a:p>
          <a:p>
            <a:pPr>
              <a:lnSpc>
                <a:spcPct val="120000"/>
              </a:lnSpc>
              <a:buFont typeface="Arial" charset="0"/>
              <a:buNone/>
            </a:pPr>
            <a:r>
              <a:rPr lang="en-US" sz="1800" b="1" smtClean="0">
                <a:latin typeface="Arial" charset="0"/>
                <a:cs typeface="Arial" charset="0"/>
              </a:rPr>
              <a:t>Proprietary Networks and Processes</a:t>
            </a:r>
          </a:p>
          <a:p>
            <a:pPr>
              <a:lnSpc>
                <a:spcPct val="120000"/>
              </a:lnSpc>
              <a:buFont typeface="Arial" charset="0"/>
              <a:buNone/>
            </a:pPr>
            <a:endParaRPr lang="en-US" smtClean="0">
              <a:latin typeface="Arial" charset="0"/>
              <a:cs typeface="Arial" charset="0"/>
            </a:endParaRPr>
          </a:p>
          <a:p>
            <a:pPr>
              <a:lnSpc>
                <a:spcPct val="120000"/>
              </a:lnSpc>
              <a:buFont typeface="Arial" charset="0"/>
              <a:buNone/>
            </a:pPr>
            <a:endParaRPr lang="en-US" sz="1800" smtClean="0">
              <a:latin typeface="Arial" charset="0"/>
              <a:cs typeface="Arial" charset="0"/>
            </a:endParaRPr>
          </a:p>
        </p:txBody>
      </p:sp>
      <p:pic>
        <p:nvPicPr>
          <p:cNvPr id="23555" name="Picture 4" descr="Bottle_Icon.png"/>
          <p:cNvPicPr>
            <a:picLocks noChangeAspect="1"/>
          </p:cNvPicPr>
          <p:nvPr/>
        </p:nvPicPr>
        <p:blipFill>
          <a:blip r:embed="rId4"/>
          <a:srcRect/>
          <a:stretch>
            <a:fillRect/>
          </a:stretch>
        </p:blipFill>
        <p:spPr bwMode="auto">
          <a:xfrm>
            <a:off x="7848600" y="3048000"/>
            <a:ext cx="887413" cy="914400"/>
          </a:xfrm>
          <a:prstGeom prst="rect">
            <a:avLst/>
          </a:prstGeom>
          <a:noFill/>
          <a:ln w="9525">
            <a:noFill/>
            <a:miter lim="800000"/>
            <a:headEnd/>
            <a:tailEnd/>
          </a:ln>
        </p:spPr>
      </p:pic>
      <p:sp>
        <p:nvSpPr>
          <p:cNvPr id="23556" name="TextBox 3"/>
          <p:cNvSpPr txBox="1">
            <a:spLocks noChangeArrowheads="1"/>
          </p:cNvSpPr>
          <p:nvPr/>
        </p:nvSpPr>
        <p:spPr bwMode="auto">
          <a:xfrm>
            <a:off x="609600" y="6172200"/>
            <a:ext cx="3121025" cy="400050"/>
          </a:xfrm>
          <a:prstGeom prst="rect">
            <a:avLst/>
          </a:prstGeom>
          <a:noFill/>
          <a:ln w="9525">
            <a:noFill/>
            <a:miter lim="800000"/>
            <a:headEnd/>
            <a:tailEnd/>
          </a:ln>
        </p:spPr>
        <p:txBody>
          <a:bodyPr wrap="none">
            <a:spAutoFit/>
          </a:bodyPr>
          <a:lstStyle/>
          <a:p>
            <a:pPr marL="0" lvl="1"/>
            <a:r>
              <a:rPr lang="en-US" sz="1000"/>
              <a:t>*http://www.seo.com/blog/utah-hub-seo-companies/</a:t>
            </a:r>
          </a:p>
          <a:p>
            <a:endParaRPr lang="en-US" sz="1000"/>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7"/>
          <p:cNvPicPr>
            <a:picLocks noChangeAspect="1" noChangeArrowheads="1"/>
          </p:cNvPicPr>
          <p:nvPr/>
        </p:nvPicPr>
        <p:blipFill>
          <a:blip r:embed="rId4"/>
          <a:srcRect/>
          <a:stretch>
            <a:fillRect/>
          </a:stretch>
        </p:blipFill>
        <p:spPr bwMode="auto">
          <a:xfrm>
            <a:off x="3194050" y="1508125"/>
            <a:ext cx="5645150" cy="4191000"/>
          </a:xfrm>
          <a:prstGeom prst="rect">
            <a:avLst/>
          </a:prstGeom>
          <a:noFill/>
          <a:ln w="9525">
            <a:noFill/>
            <a:miter lim="800000"/>
            <a:headEnd/>
            <a:tailEnd/>
          </a:ln>
        </p:spPr>
      </p:pic>
      <p:sp>
        <p:nvSpPr>
          <p:cNvPr id="25602" name="Content Placeholder 1"/>
          <p:cNvSpPr txBox="1">
            <a:spLocks/>
          </p:cNvSpPr>
          <p:nvPr/>
        </p:nvSpPr>
        <p:spPr bwMode="auto">
          <a:xfrm>
            <a:off x="581025" y="1828800"/>
            <a:ext cx="2438400" cy="2743200"/>
          </a:xfrm>
          <a:prstGeom prst="rect">
            <a:avLst/>
          </a:prstGeom>
          <a:noFill/>
          <a:ln w="9525">
            <a:noFill/>
            <a:miter lim="800000"/>
            <a:headEnd/>
            <a:tailEnd/>
          </a:ln>
        </p:spPr>
        <p:txBody>
          <a:bodyPr/>
          <a:lstStyle/>
          <a:p>
            <a:endParaRPr lang="en-US" sz="1600">
              <a:latin typeface="Calibri" pitchFamily="34" charset="0"/>
            </a:endParaRPr>
          </a:p>
          <a:p>
            <a:endParaRPr lang="en-US" sz="1600" b="1">
              <a:latin typeface="Calibri" pitchFamily="34" charset="0"/>
            </a:endParaRPr>
          </a:p>
          <a:p>
            <a:endParaRPr lang="en-US" sz="1600" b="1">
              <a:latin typeface="Calibri" pitchFamily="34" charset="0"/>
            </a:endParaRPr>
          </a:p>
          <a:p>
            <a:endParaRPr lang="en-US" sz="1600" b="1">
              <a:latin typeface="Calibri" pitchFamily="34" charset="0"/>
            </a:endParaRPr>
          </a:p>
          <a:p>
            <a:endParaRPr lang="en-US" sz="1600" b="1">
              <a:latin typeface="Calibri" pitchFamily="34" charset="0"/>
            </a:endParaRPr>
          </a:p>
          <a:p>
            <a:endParaRPr lang="en-US" sz="1600" b="1">
              <a:latin typeface="Calibri" pitchFamily="34" charset="0"/>
            </a:endParaRPr>
          </a:p>
          <a:p>
            <a:endParaRPr lang="en-US" sz="1600" b="1">
              <a:latin typeface="Calibri" pitchFamily="34" charset="0"/>
            </a:endParaRPr>
          </a:p>
          <a:p>
            <a:endParaRPr lang="en-US" sz="1600" b="1"/>
          </a:p>
          <a:p>
            <a:r>
              <a:rPr lang="en-US" sz="2000" b="1"/>
              <a:t>89% of users will not leave the first page to find a local business.</a:t>
            </a:r>
          </a:p>
          <a:p>
            <a:endParaRPr lang="en-US" sz="1200">
              <a:latin typeface="Calibri" pitchFamily="34" charset="0"/>
            </a:endParaRPr>
          </a:p>
        </p:txBody>
      </p:sp>
      <p:sp>
        <p:nvSpPr>
          <p:cNvPr id="25603" name="Title 1"/>
          <p:cNvSpPr txBox="1">
            <a:spLocks/>
          </p:cNvSpPr>
          <p:nvPr/>
        </p:nvSpPr>
        <p:spPr bwMode="auto">
          <a:xfrm>
            <a:off x="0" y="76200"/>
            <a:ext cx="9296400" cy="914400"/>
          </a:xfrm>
          <a:prstGeom prst="rect">
            <a:avLst/>
          </a:prstGeom>
          <a:noFill/>
          <a:ln w="9525">
            <a:noFill/>
            <a:miter lim="800000"/>
            <a:headEnd/>
            <a:tailEnd/>
          </a:ln>
        </p:spPr>
        <p:txBody>
          <a:bodyPr anchor="ctr"/>
          <a:lstStyle/>
          <a:p>
            <a:r>
              <a:rPr lang="en-US" sz="3200" b="1">
                <a:solidFill>
                  <a:schemeClr val="bg2"/>
                </a:solidFill>
              </a:rPr>
              <a:t>  Need for Local Online Marketing</a:t>
            </a:r>
          </a:p>
        </p:txBody>
      </p:sp>
      <p:pic>
        <p:nvPicPr>
          <p:cNvPr id="25604" name="Picture 1"/>
          <p:cNvPicPr>
            <a:picLocks noChangeAspect="1"/>
          </p:cNvPicPr>
          <p:nvPr/>
        </p:nvPicPr>
        <p:blipFill>
          <a:blip r:embed="rId5"/>
          <a:srcRect/>
          <a:stretch>
            <a:fillRect/>
          </a:stretch>
        </p:blipFill>
        <p:spPr bwMode="auto">
          <a:xfrm>
            <a:off x="947738" y="1708150"/>
            <a:ext cx="1535112" cy="189547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9" name="Content Placeholder 8"/>
          <p:cNvGraphicFramePr>
            <a:graphicFrameLocks noGrp="1"/>
          </p:cNvGraphicFramePr>
          <p:nvPr>
            <p:ph idx="1"/>
          </p:nvPr>
        </p:nvGraphicFramePr>
        <p:xfrm>
          <a:off x="-50800" y="1244600"/>
          <a:ext cx="8232775" cy="4703763"/>
        </p:xfrm>
        <a:graphic>
          <a:graphicData uri="http://schemas.openxmlformats.org/presentationml/2006/ole">
            <p:oleObj spid="_x0000_s27649" r:id="rId5" imgW="8230313" imgH="4706520" progId="Excel.Chart.8">
              <p:embed/>
            </p:oleObj>
          </a:graphicData>
        </a:graphic>
      </p:graphicFrame>
      <p:sp>
        <p:nvSpPr>
          <p:cNvPr id="27650" name="Title 1"/>
          <p:cNvSpPr txBox="1">
            <a:spLocks/>
          </p:cNvSpPr>
          <p:nvPr/>
        </p:nvSpPr>
        <p:spPr bwMode="auto">
          <a:xfrm>
            <a:off x="0" y="76200"/>
            <a:ext cx="9296400" cy="914400"/>
          </a:xfrm>
          <a:prstGeom prst="rect">
            <a:avLst/>
          </a:prstGeom>
          <a:noFill/>
          <a:ln w="9525">
            <a:noFill/>
            <a:miter lim="800000"/>
            <a:headEnd/>
            <a:tailEnd/>
          </a:ln>
        </p:spPr>
        <p:txBody>
          <a:bodyPr anchor="ctr"/>
          <a:lstStyle/>
          <a:p>
            <a:r>
              <a:rPr lang="en-US" sz="3200" b="1">
                <a:solidFill>
                  <a:schemeClr val="bg2"/>
                </a:solidFill>
              </a:rPr>
              <a:t>  Search Engine Marketing Share</a:t>
            </a:r>
          </a:p>
        </p:txBody>
      </p:sp>
      <p:pic>
        <p:nvPicPr>
          <p:cNvPr id="27651" name="Picture 2"/>
          <p:cNvPicPr>
            <a:picLocks noChangeAspect="1"/>
          </p:cNvPicPr>
          <p:nvPr/>
        </p:nvPicPr>
        <p:blipFill>
          <a:blip r:embed="rId6"/>
          <a:srcRect/>
          <a:stretch>
            <a:fillRect/>
          </a:stretch>
        </p:blipFill>
        <p:spPr bwMode="auto">
          <a:xfrm>
            <a:off x="7239000" y="3657600"/>
            <a:ext cx="1130300" cy="2260600"/>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50988" y="2819400"/>
            <a:ext cx="1143000" cy="3200400"/>
          </a:xfrm>
          <a:prstGeom prst="rect">
            <a:avLst/>
          </a:prstGeom>
          <a:solidFill>
            <a:srgbClr val="99B0C3">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98" name="TextBox 3"/>
          <p:cNvSpPr txBox="1">
            <a:spLocks noChangeArrowheads="1"/>
          </p:cNvSpPr>
          <p:nvPr/>
        </p:nvSpPr>
        <p:spPr bwMode="auto">
          <a:xfrm>
            <a:off x="1295400" y="1447800"/>
            <a:ext cx="6705600" cy="923925"/>
          </a:xfrm>
          <a:prstGeom prst="rect">
            <a:avLst/>
          </a:prstGeom>
          <a:noFill/>
          <a:ln w="9525">
            <a:noFill/>
            <a:miter lim="800000"/>
            <a:headEnd/>
            <a:tailEnd/>
          </a:ln>
        </p:spPr>
        <p:txBody>
          <a:bodyPr>
            <a:spAutoFit/>
          </a:bodyPr>
          <a:lstStyle/>
          <a:p>
            <a:r>
              <a:rPr lang="en-US" b="1"/>
              <a:t>Market Reach: </a:t>
            </a:r>
            <a:r>
              <a:rPr lang="en-US"/>
              <a:t>Estimated number of the potential customers it is possible to reach through an advertising medium or a promotional campaign.</a:t>
            </a:r>
          </a:p>
        </p:txBody>
      </p:sp>
      <p:sp>
        <p:nvSpPr>
          <p:cNvPr id="14" name="Rectangle 13"/>
          <p:cNvSpPr/>
          <p:nvPr/>
        </p:nvSpPr>
        <p:spPr>
          <a:xfrm>
            <a:off x="1627188" y="5257800"/>
            <a:ext cx="990600" cy="685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1627188" y="4572000"/>
            <a:ext cx="990600" cy="1371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1627188" y="3886200"/>
            <a:ext cx="990600" cy="2057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1627188" y="2895600"/>
            <a:ext cx="990600" cy="304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9703" name="Picture 11" descr="bottle.png"/>
          <p:cNvPicPr>
            <a:picLocks noChangeAspect="1"/>
          </p:cNvPicPr>
          <p:nvPr/>
        </p:nvPicPr>
        <p:blipFill>
          <a:blip r:embed="rId4"/>
          <a:srcRect/>
          <a:stretch>
            <a:fillRect/>
          </a:stretch>
        </p:blipFill>
        <p:spPr bwMode="auto">
          <a:xfrm>
            <a:off x="1474788" y="2667000"/>
            <a:ext cx="1344612" cy="3419475"/>
          </a:xfrm>
          <a:prstGeom prst="rect">
            <a:avLst/>
          </a:prstGeom>
          <a:noFill/>
          <a:ln w="9525">
            <a:noFill/>
            <a:miter lim="800000"/>
            <a:headEnd/>
            <a:tailEnd/>
          </a:ln>
        </p:spPr>
      </p:pic>
      <p:sp>
        <p:nvSpPr>
          <p:cNvPr id="29704" name="TextBox 15"/>
          <p:cNvSpPr txBox="1">
            <a:spLocks noChangeArrowheads="1"/>
          </p:cNvSpPr>
          <p:nvPr/>
        </p:nvSpPr>
        <p:spPr bwMode="auto">
          <a:xfrm>
            <a:off x="1017588" y="2895600"/>
            <a:ext cx="914400" cy="369888"/>
          </a:xfrm>
          <a:prstGeom prst="rect">
            <a:avLst/>
          </a:prstGeom>
          <a:noFill/>
          <a:ln w="9525">
            <a:noFill/>
            <a:miter lim="800000"/>
            <a:headEnd/>
            <a:tailEnd/>
          </a:ln>
        </p:spPr>
        <p:txBody>
          <a:bodyPr>
            <a:spAutoFit/>
          </a:bodyPr>
          <a:lstStyle/>
          <a:p>
            <a:r>
              <a:rPr lang="en-US"/>
              <a:t>100%</a:t>
            </a:r>
          </a:p>
        </p:txBody>
      </p:sp>
      <p:sp>
        <p:nvSpPr>
          <p:cNvPr id="29705" name="TextBox 9"/>
          <p:cNvSpPr txBox="1">
            <a:spLocks noChangeArrowheads="1"/>
          </p:cNvSpPr>
          <p:nvPr/>
        </p:nvSpPr>
        <p:spPr bwMode="auto">
          <a:xfrm rot="-5400000">
            <a:off x="338138" y="4197350"/>
            <a:ext cx="2057400" cy="368300"/>
          </a:xfrm>
          <a:prstGeom prst="rect">
            <a:avLst/>
          </a:prstGeom>
          <a:noFill/>
          <a:ln w="9525">
            <a:noFill/>
            <a:miter lim="800000"/>
            <a:headEnd/>
            <a:tailEnd/>
          </a:ln>
        </p:spPr>
        <p:txBody>
          <a:bodyPr>
            <a:spAutoFit/>
          </a:bodyPr>
          <a:lstStyle/>
          <a:p>
            <a:pPr algn="ctr"/>
            <a:r>
              <a:rPr lang="en-US"/>
              <a:t>Total Reach</a:t>
            </a:r>
          </a:p>
        </p:txBody>
      </p:sp>
      <p:sp>
        <p:nvSpPr>
          <p:cNvPr id="29706" name="TextBox 14"/>
          <p:cNvSpPr txBox="1">
            <a:spLocks noChangeArrowheads="1"/>
          </p:cNvSpPr>
          <p:nvPr/>
        </p:nvSpPr>
        <p:spPr bwMode="auto">
          <a:xfrm>
            <a:off x="1093788" y="5638800"/>
            <a:ext cx="685800" cy="369888"/>
          </a:xfrm>
          <a:prstGeom prst="rect">
            <a:avLst/>
          </a:prstGeom>
          <a:noFill/>
          <a:ln w="9525">
            <a:noFill/>
            <a:miter lim="800000"/>
            <a:headEnd/>
            <a:tailEnd/>
          </a:ln>
        </p:spPr>
        <p:txBody>
          <a:bodyPr>
            <a:spAutoFit/>
          </a:bodyPr>
          <a:lstStyle/>
          <a:p>
            <a:r>
              <a:rPr lang="en-US"/>
              <a:t>0%</a:t>
            </a:r>
          </a:p>
        </p:txBody>
      </p:sp>
      <p:grpSp>
        <p:nvGrpSpPr>
          <p:cNvPr id="3" name="Group 27"/>
          <p:cNvGrpSpPr>
            <a:grpSpLocks/>
          </p:cNvGrpSpPr>
          <p:nvPr/>
        </p:nvGrpSpPr>
        <p:grpSpPr bwMode="auto">
          <a:xfrm>
            <a:off x="3505200" y="3810000"/>
            <a:ext cx="3733800" cy="1295400"/>
            <a:chOff x="3505200" y="3810000"/>
            <a:chExt cx="3733800" cy="1295400"/>
          </a:xfrm>
        </p:grpSpPr>
        <p:sp>
          <p:nvSpPr>
            <p:cNvPr id="29715" name="TextBox 21"/>
            <p:cNvSpPr txBox="1">
              <a:spLocks noChangeArrowheads="1"/>
            </p:cNvSpPr>
            <p:nvPr/>
          </p:nvSpPr>
          <p:spPr bwMode="auto">
            <a:xfrm>
              <a:off x="3505200" y="4038600"/>
              <a:ext cx="1143000" cy="738664"/>
            </a:xfrm>
            <a:prstGeom prst="rect">
              <a:avLst/>
            </a:prstGeom>
            <a:noFill/>
            <a:ln w="9525">
              <a:noFill/>
              <a:miter lim="800000"/>
              <a:headEnd/>
              <a:tailEnd/>
            </a:ln>
          </p:spPr>
          <p:txBody>
            <a:bodyPr>
              <a:spAutoFit/>
            </a:bodyPr>
            <a:lstStyle/>
            <a:p>
              <a:r>
                <a:rPr lang="en-US" sz="2400" b="1"/>
                <a:t>Maps</a:t>
              </a:r>
            </a:p>
            <a:p>
              <a:endParaRPr lang="en-US">
                <a:latin typeface="Calibri" pitchFamily="34" charset="0"/>
              </a:endParaRPr>
            </a:p>
          </p:txBody>
        </p:sp>
        <p:pic>
          <p:nvPicPr>
            <p:cNvPr id="29716" name="Picture 2"/>
            <p:cNvPicPr>
              <a:picLocks noChangeAspect="1" noChangeArrowheads="1"/>
            </p:cNvPicPr>
            <p:nvPr/>
          </p:nvPicPr>
          <p:blipFill>
            <a:blip r:embed="rId5"/>
            <a:srcRect/>
            <a:stretch>
              <a:fillRect/>
            </a:stretch>
          </p:blipFill>
          <p:spPr bwMode="auto">
            <a:xfrm>
              <a:off x="5538787" y="3810000"/>
              <a:ext cx="1700213" cy="1295400"/>
            </a:xfrm>
            <a:prstGeom prst="rect">
              <a:avLst/>
            </a:prstGeom>
            <a:noFill/>
            <a:ln w="9525">
              <a:noFill/>
              <a:miter lim="800000"/>
              <a:headEnd/>
              <a:tailEnd/>
            </a:ln>
          </p:spPr>
        </p:pic>
      </p:grpSp>
      <p:grpSp>
        <p:nvGrpSpPr>
          <p:cNvPr id="5" name="Group 26"/>
          <p:cNvGrpSpPr>
            <a:grpSpLocks/>
          </p:cNvGrpSpPr>
          <p:nvPr/>
        </p:nvGrpSpPr>
        <p:grpSpPr bwMode="auto">
          <a:xfrm>
            <a:off x="3505200" y="2895600"/>
            <a:ext cx="3886200" cy="738188"/>
            <a:chOff x="3505200" y="2895600"/>
            <a:chExt cx="3886200" cy="738664"/>
          </a:xfrm>
        </p:grpSpPr>
        <p:sp>
          <p:nvSpPr>
            <p:cNvPr id="29713" name="TextBox 20"/>
            <p:cNvSpPr txBox="1">
              <a:spLocks noChangeArrowheads="1"/>
            </p:cNvSpPr>
            <p:nvPr/>
          </p:nvSpPr>
          <p:spPr bwMode="auto">
            <a:xfrm>
              <a:off x="3505200" y="2895600"/>
              <a:ext cx="1143000" cy="738664"/>
            </a:xfrm>
            <a:prstGeom prst="rect">
              <a:avLst/>
            </a:prstGeom>
            <a:noFill/>
            <a:ln w="9525">
              <a:noFill/>
              <a:miter lim="800000"/>
              <a:headEnd/>
              <a:tailEnd/>
            </a:ln>
          </p:spPr>
          <p:txBody>
            <a:bodyPr>
              <a:spAutoFit/>
            </a:bodyPr>
            <a:lstStyle/>
            <a:p>
              <a:r>
                <a:rPr lang="en-US" sz="2400" b="1"/>
                <a:t>PPC</a:t>
              </a:r>
            </a:p>
            <a:p>
              <a:endParaRPr lang="en-US">
                <a:latin typeface="Calibri" pitchFamily="34" charset="0"/>
              </a:endParaRPr>
            </a:p>
          </p:txBody>
        </p:sp>
        <p:pic>
          <p:nvPicPr>
            <p:cNvPr id="29714" name="Picture 7"/>
            <p:cNvPicPr>
              <a:picLocks noChangeAspect="1" noChangeArrowheads="1"/>
            </p:cNvPicPr>
            <p:nvPr/>
          </p:nvPicPr>
          <p:blipFill>
            <a:blip r:embed="rId6"/>
            <a:srcRect l="69333" t="57474" b="28159"/>
            <a:stretch>
              <a:fillRect/>
            </a:stretch>
          </p:blipFill>
          <p:spPr bwMode="auto">
            <a:xfrm>
              <a:off x="5638800" y="2895600"/>
              <a:ext cx="1752600" cy="609600"/>
            </a:xfrm>
            <a:prstGeom prst="rect">
              <a:avLst/>
            </a:prstGeom>
            <a:noFill/>
            <a:ln w="9525">
              <a:noFill/>
              <a:miter lim="800000"/>
              <a:headEnd/>
              <a:tailEnd/>
            </a:ln>
          </p:spPr>
        </p:pic>
      </p:grpSp>
      <p:grpSp>
        <p:nvGrpSpPr>
          <p:cNvPr id="6" name="Group 28"/>
          <p:cNvGrpSpPr>
            <a:grpSpLocks/>
          </p:cNvGrpSpPr>
          <p:nvPr/>
        </p:nvGrpSpPr>
        <p:grpSpPr bwMode="auto">
          <a:xfrm>
            <a:off x="3505200" y="5181600"/>
            <a:ext cx="4953000" cy="762000"/>
            <a:chOff x="3505200" y="5181600"/>
            <a:chExt cx="4952999" cy="762000"/>
          </a:xfrm>
        </p:grpSpPr>
        <p:sp>
          <p:nvSpPr>
            <p:cNvPr id="29711" name="TextBox 19"/>
            <p:cNvSpPr txBox="1">
              <a:spLocks noChangeArrowheads="1"/>
            </p:cNvSpPr>
            <p:nvPr/>
          </p:nvSpPr>
          <p:spPr bwMode="auto">
            <a:xfrm>
              <a:off x="3505200" y="5204936"/>
              <a:ext cx="1143000" cy="738664"/>
            </a:xfrm>
            <a:prstGeom prst="rect">
              <a:avLst/>
            </a:prstGeom>
            <a:noFill/>
            <a:ln w="9525">
              <a:noFill/>
              <a:miter lim="800000"/>
              <a:headEnd/>
              <a:tailEnd/>
            </a:ln>
          </p:spPr>
          <p:txBody>
            <a:bodyPr>
              <a:spAutoFit/>
            </a:bodyPr>
            <a:lstStyle/>
            <a:p>
              <a:r>
                <a:rPr lang="en-US" sz="2400" b="1"/>
                <a:t>SEO</a:t>
              </a:r>
            </a:p>
            <a:p>
              <a:pPr algn="ctr"/>
              <a:endParaRPr lang="en-US">
                <a:latin typeface="Calibri" pitchFamily="34" charset="0"/>
              </a:endParaRPr>
            </a:p>
          </p:txBody>
        </p:sp>
        <p:pic>
          <p:nvPicPr>
            <p:cNvPr id="29712" name="Picture 7"/>
            <p:cNvPicPr>
              <a:picLocks noChangeAspect="1" noChangeArrowheads="1"/>
            </p:cNvPicPr>
            <p:nvPr/>
          </p:nvPicPr>
          <p:blipFill>
            <a:blip r:embed="rId6"/>
            <a:srcRect t="55676" r="36000" b="31750"/>
            <a:stretch>
              <a:fillRect/>
            </a:stretch>
          </p:blipFill>
          <p:spPr bwMode="auto">
            <a:xfrm>
              <a:off x="4800600" y="5181600"/>
              <a:ext cx="3657599" cy="533400"/>
            </a:xfrm>
            <a:prstGeom prst="rect">
              <a:avLst/>
            </a:prstGeom>
            <a:noFill/>
            <a:ln w="9525">
              <a:noFill/>
              <a:miter lim="800000"/>
              <a:headEnd/>
              <a:tailEnd/>
            </a:ln>
          </p:spPr>
        </p:pic>
      </p:grpSp>
      <p:sp>
        <p:nvSpPr>
          <p:cNvPr id="29710" name="Title 1"/>
          <p:cNvSpPr txBox="1">
            <a:spLocks/>
          </p:cNvSpPr>
          <p:nvPr/>
        </p:nvSpPr>
        <p:spPr bwMode="auto">
          <a:xfrm>
            <a:off x="0" y="76200"/>
            <a:ext cx="9296400" cy="914400"/>
          </a:xfrm>
          <a:prstGeom prst="rect">
            <a:avLst/>
          </a:prstGeom>
          <a:noFill/>
          <a:ln w="9525">
            <a:noFill/>
            <a:miter lim="800000"/>
            <a:headEnd/>
            <a:tailEnd/>
          </a:ln>
        </p:spPr>
        <p:txBody>
          <a:bodyPr anchor="ctr"/>
          <a:lstStyle/>
          <a:p>
            <a:r>
              <a:rPr lang="en-US" sz="3200" b="1">
                <a:solidFill>
                  <a:schemeClr val="bg2"/>
                </a:solidFill>
              </a:rPr>
              <a:t>  Market Reach</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18" presetClass="entr" presetSubtype="9"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trips(up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par>
                                <p:cTn id="18" presetID="18" presetClass="entr" presetSubtype="9"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trips(up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par>
                                <p:cTn id="27" presetID="18" presetClass="entr" presetSubtype="9"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trips(upLeft)">
                                      <p:cBhvr>
                                        <p:cTn id="29" dur="500"/>
                                        <p:tgtEl>
                                          <p:spTgt spid="18"/>
                                        </p:tgtEl>
                                      </p:cBhvr>
                                    </p:animEffect>
                                  </p:childTnLst>
                                </p:cTn>
                              </p:par>
                              <p:par>
                                <p:cTn id="30" presetID="18" presetClass="entr" presetSubtype="9"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strips(up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FOLDER" val="C:\Users\egriffin\Desktop\Product Presentation Final\"/>
  <p:tag name="ISPRING_UUID" val="{7CD3412F-5CC5-4919-BF62-8CB619A629AD}"/>
  <p:tag name="ISPRING_RESOURCE_PATHS_HASH" val="4b9e8f38efaa2dae346f54e611c0589d7d82a8"/>
  <p:tag name="FLASHSPRING_BG_AUDIO_DURATION_TAG" val="0.0000000"/>
  <p:tag name="ISPRING_PRESENTER_PHOTO_0" val="jpg|/9j/4AAQSkZJRgABAQAAAQABAAD//gA7Q1JFQVRPUjogZ2QtanBlZyB2MS4wICh1c2luZyBJSkcg&#10;SlBFRyB2NjIpLCBxdWFsaXR5ID0gOTAK/9sAQwADAgIDAgIDAwMDBAMDBAUIBQUEBAUKBwcGCAwK&#10;DAwLCgsLDQ4SEA0OEQ4LCxAWEBETFBUVFQwPFxgWFBgSFBUU/9sAQwEDBAQFBAUJBQUJFA0LDRQU&#10;FBQUFBQUFBQUFBQUFBQUFBQUFBQUFBQUFBQUFBQUFBQUFBQUFBQUFBQUFBQUFBQU/8AAEQgBLADI&#10;AwEiAAIRAQMRAf/EAB8AAAEFAQEBAQEBAAAAAAAAAAABAgMEBQYHCAkKC//EALUQAAIBAwMCBAMF&#10;BQQEAAABfQECAwAEEQUSITFBBhNRYQcicRQygZGhCCNCscEVUtHwJDNicoIJChYXGBkaJSYnKCkq&#10;NDU2Nzg5OkNERUZHSElKU1RVVldYWVpjZGVmZ2hpanN0dXZ3eHl6g4SFhoeIiYqSk5SVlpeYmZqi&#10;o6Slpqeoqaqys7S1tre4ubrCw8TFxsfIycrS09TV1tfY2drh4uPk5ebn6Onq8fLz9PX29/j5+v/E&#10;AB8BAAMBAQEBAQEBAQEAAAAAAAABAgMEBQYHCAkKC//EALURAAIBAgQEAwQHBQQEAAECdwABAgMR&#10;BAUhMQYSQVEHYXETIjKBCBRCkaGxwQkjM1LwFWJy0QoWJDThJfEXGBkaJicoKSo1Njc4OTpDREVG&#10;R0hJSlNUVVZXWFlaY2RlZmdoaWpzdHV2d3h5eoKDhIWGh4iJipKTlJWWl5iZmqKjpKWmp6ipqrKz&#10;tLW2t7i5usLDxMXGx8jJytLT1NXW19jZ2uLj5OXm5+jp6vLz9PX29/j5+v/aAAwDAQACEQMRAD8A&#10;/KqiiigAoooAzQAAZp2MUU4CgBAKcBShc08L60ANC04L607bTgtADNoHalxT9tKF9qAI8e9G2pdv&#10;tQFoAi20hX2qbbSbaAICtNIxU7LTStAEBFNIqZlphFAEZFJTyMU0igBKKKKACiiigAooo60AAGad&#10;QBgU4CgAAp4WhRzT1FAABT1WlVaeFoAaFpwWnY4pduaAG4petOApccUAMwacBTsUUANAFJt60/ij&#10;FAEZWmFRU2M0mKAKzLTGWrLLUTCgCuRTSMVKwphFAEZFJTiKaRigAooooAKUCkHWn9aAFApwGaQV&#10;IooAVVxUiikUU8DNADlX8qdj8aQc07FABxS5pKKADNKKSlBoAUAmlC0b8Um45oAXGKBRuzSA0ABp&#10;KdSEZoAYwqMipiPyphFAEDDFRstWGGRUTCgCAimkZqQimEYoAZRSkUUAKBgU4Ck604CgByjNSAU1&#10;RUi0AOAp4FIopy+tADgMUueKSigAoopVUucDrQAlAq5DZee8YXKgj5if510tnaaG8RF5DNI6qEjW&#10;FggA7seMk85/MdMYzc0i4xcjj+9G0+ldFeafYzXKmJXgj6eXjP45608QWSRIJkYjuQcZ/wDrUvaI&#10;ag2c1S5roL3SrKRGeGVl4+TcevPPYVj3lmbYgj5kPRvWqU0yXFogFJjB9KB0oPrVkitzTDzTx0pp&#10;GDmgBhHFRMuKmPSo2HNAEDLUbCp2FRMKAIjzRSkUUAKtPUZpoFSKKAHLUgHNNWnigB2Mmn9KatOo&#10;AKKSpbeIzyBR9aQCRQvO4SNS7HsK0I4ksIZDJG7zHAUjoPXPrVuwjMDZjhzGvDyep9q6BdBuNaFo&#10;qW/lwZBcofnfODn8v61hOpbfY3hTctFuZGhaQLyC8uZrjakMe5V2nJYkADH0yfwrQstIAtVurhzz&#10;KsaI2AG4OTj8u1d34Z8IGaCWAxlpmw2QuVYrkYx24JqnceH7u1upjLCD9lOI0IwMkEA59jz+VcLr&#10;pyaueosHNQUrHMxWkECpK0MjvJ91FwMschQOPp+tPk8OQXotkllFvd3DjykzwU3Fc89cnv8A7J45&#10;zXVWVjbC7jeZ5JJ7ZfMLv8oMhIJYencc8YHvXNOzaVqT6tMB5quDFGpz8wwQPw4P+cVcZc2xhKHL&#10;uiOfRLdLdWukk3RqSwjAww4CgH1ySfwrIu9Oa2iiS8tiqudo2nkfj07H8q9AtiuoeH1EkAiuoELq&#10;GPSKJiST6kyT4HtF9K5MW91cWikgsEdnCnnn0pqdhOk5bI5LVdLNvIrw/PAwyuPvKPcVm9BXZXlw&#10;13IyXEKpKDjJyCRjAB/KuY1C1+y3LqudmeM12QnzHDUhysqCg80uKQjitTIaRTG6088U1s9aYETC&#10;omFTMKiYUAREUUGigBRUgqNRUqigB49KeKRRTgMmgB3AGKM0dqXpQAV0nh7RTLbG4LoC443HoPWu&#10;broLG6ZbNFAONvJBrOpe2hcLX1Oy0fQrdXiVyrsw2gkcAdScenvX1B8BPgzFqNtJqrRqYTlY/OXq&#10;MDGB9DXzj8IdFbxJ4jgtnkKo52n6d/0r9DvBGnx6PpFraw4WNcBQB2r5TMq7pvkTPtsow0ZwdVr0&#10;MfRfgdZWUqPGiOS+dxUYHtXSa7+zbpviOyMv2KKGZlwRGMA969N8PWYcRADKjk+5rv8ATrUeWoAO&#10;AOteNS5pO7Z7dapyKyR+fPjz9kfUmlklsIyZJHJbnhVHrXgXif4RarZ6+uniBpjGq7nf7oA+8SfT&#10;qa/ZddIimbHlAkjk45Irl9Q+AvhzXbozTWKKS2WAH3jXsUqlaK0dzy6iwtXWoreh+bXw0+A+parb&#10;3LravdqQq5KHoxPAJ6A/MffK9MGvZrP9jljY/bltiF2b1idfm3Y4HFfdnh/wFpvhXTxZ2NqkUY5Z&#10;scsfU0+5stqMgXYB0AHFZ1I1ZayZdKvSp6UoaeZ+Qvx2+CV5oqPdHS/s04JGEzxgcfWvnTU7c3Nu&#10;A4KXMI5B7jqDX7V/Ff4b2HjK0FvdQqGm3KHA5DbGA5+pU/VBX5cfHf4S3vhHxFeSybQVZt6qMdSe&#10;35n8a7sBiWn7KoeZmuGhUj9YpK3dHz7TS3pT5Rtdh6Goya+lPjwPNMZqC1MY0AIajbmlLZFRs1MB&#10;popCaKAJFp6imqKkA4oAevGKevSmA4p46UCFBo60UUhi1u6arSQRrnII6VhV2XhnT/Nih9SM9ayq&#10;u0TWlHmlY9p/Z70gQ6x9pZcYGBkV9weB3+2RxE9AOK+SfgjbqGA246AH1NfYvgGwSK0hI6ADNfC4&#10;589Z3P1DL4KlhUeseGrVYYVHr1ru9Ot1ZQPoa4/RpfmXYvyAY5rstNJCjPU9K1oRRw4mTbudDplq&#10;rSZJ+ldBBaxxrnGKxdLjIcYOR6+tbe8DIxjFe/RilHY+drSbla4stpHKp7Z61z2pWgRmUNkCt6R3&#10;ZDtJ/HtWHfykK/y5xU10rDoOVzjNfgDRyLgHCkqfQ44r83P2yJFg+JVnbxfNDdQDzA3cEn+QNfpX&#10;q0eImY9Oa/M/9thHt/i1p0gG2MW28t6cmvKo6V18z1a3+7S+R8UeIrVdP1u9tkOUjlZQfbNZbNVz&#10;Wr46hql3cnrLKz/maz2PFfYx2Vz4V2u7Az1GzU5V3mnNbnHWqEVyeaQZPanPGVoTgUARsCDRT3OR&#10;RQA9akFRoakHvQA8Hmn0xTzTzQAoPtRmkp1IDQs/D2q6hp1zqFrpt3c2Ft/r7qKBmii/3mAwPxrt&#10;fDSgeQhGeAMCvfPgpc3mgfBzwzcWUaxW2ofbo7tn5WQCTbyOh4OPwryb+xF03xlDaoAY2fcu3pjN&#10;eN9a9rKcGrctz6meVfVqNDERlfnSv5XPW/hxL/Zaoy8YcMR6V9h/DbVE1C1t3RxgjoD618c6ch06&#10;WMdnwGzXuvw/8VxWfl2kEzBwfw+lfOYhXfMfX4de77PsfYejW6mNNpBHrXYWCKFUZ3N618iXf7Rl&#10;z4Oke1l02Sby8fMFYA/59a7f4b/tK23i68gglt2sy/TLZwfTNa0qsYpXRy1cJVlex9XaaihMqQW6&#10;81aDc8da5DRtcZwjiRWXGQQeK1pdbDEscjvXuQqx5T5mdGfMzamJCMSKxrxS6t79aydW8Z2+npuu&#10;JxGue5rGt/ip4cvXZE1a0Zh/B5gyfwrKrVhLS5tToVEuaw/XpjFDIDwoB61+Z/7cN/5fiNLshSfJ&#10;K5/4Fjiv0T8XeJbS70+VraZJABk7T1FfnF+2hpt34j1nQdPsY/Pvb6RoYYlON7FgAPzfrXm0mvrM&#10;ddD0pwl9Uqaa/wDBPh2RuTULGuy+J3wr8Q/CbWo9L8RW0dvcyR+YhikEiMO/I7iuOSPPzH7or7CE&#10;4zipRd0z4SrSqUZunUVmujHw9M9KczcU3fgjFRl8mrMhXNRninMajakUkIxFFITRQVYlWnj7tMXp&#10;Tx0pmY9afTEp9AC0opAadSA+5fh5Z2lp+z74ce4Y/ZLaxY88bpJXaRh+RUV5LoPka54ys2hhCRQF&#10;wADu4GMZJ75JrpPh/r934x/Z3t9AsWUXNs7x7T1Yg8D8iDXF/CuV9Mvp47pDHc20zI59en+Br5RQ&#10;5Z1H1uz9TrVI1MLhoRWjS19LaH0dL8Op/EFlbzWCbpnblQOeBWrp2naf8LJUfWbea+u5QStnBHuZ&#10;j+PA+tes/Ay1tnsLSd1EjlflGfU17Nr/AMLIddltdZihWW9t1IKnup9D615ceeWm6RrOtToz10v1&#10;Pkn4g/HjXvB1zpGkr4T03RrLU2CJqmpGS7WMMAQWSNMjqOm7k1sa98N/FWkaHo/ih4UH22MShYFC&#10;hm5JCYxyMcAjkcgnpX0DeeANF1m6s21DTTM1sRtjuInxkHgZUrkV3Ouy6dfeGRFrdqv2C1X9zArb&#10;G4GFCgdCOMHtXoTjSqU7RVmjzqNTEUa/PKXNFvbr5fM8Z+BXxcv/ABGw0+YGSZABnvjpyK9u8Sa3&#10;d6BYPNNbPjGQQOteAeF9ITRfim99YQiEXRaSWOPhcsckf1r6Y1W8ini02adPMiUrvRhkcVy0ZOUZ&#10;a7HdjKahUhLl3R8l/GD4mao9hdXuqwz2uiWylpCud2ME9gccA8nA965n4Z6t8LdVdbzdreh38awz&#10;s2r27xRASqHibeAUAdSrKWIyCCK+kPiH4P0bXtF1Dw7eWPmWd8pDyeWAXzkdzg8HHXp6Vh/DT4De&#10;Ffhx4J1Xw7penmay1IAXMl5tBZeflABY9yev8q6IUINPnfvHPWxNdTj7FKNP8fU5bxvd3rQWhsbp&#10;bu1yMC35BHrnpivEvjb4a1BPFnhnV7JYlu9OtZbmNrgEoj5TaSO+Cc/UV9beBfghY+BdENrazyyW&#10;TZZYLgl/Kz0CknOK+X/2ufE0Phi+iV5AgW3lBIP0xXJThJVErWbOlV6clZaqOvbzPgf42a/quu+L&#10;2GsalNqV5GuZJJWGFZjnCgcAY28V545y2BwBWlr+ptqur3t85LNPIzZP14rL3Yr7WjDkgo9j83xl&#10;b29edXu/w6DGODUZbmnyHNNCE810HEkLnIppNPximNzUGgyilNFMCZelPHSmL0p46VRkOQ8U8UwU&#10;4UAOBpc03GKWgD139nDxKdM8Ytp0tx5UF3EzRqTx5w+7+ma9M1i2ubfXJWuIUiLPkMgA3e5r5agm&#10;kglSSN2jkQhldDgqexBr6U0q5uL3RtMa6lee5MCb5JDlido5NeHjKXLUVRdT7HKsWpYd4aS1i7p+&#10;XY+v/gXqzmwsFRicKExnpx1r6y0XWjBaIisSxHfmvg34EeKRZS29o7YYPjk9q+z9F1BAkTRybwwB&#10;HtXhwThJn1VeMasIux1LvcAsQgOW3HiuH8eWU5AkdmEbclj0Nduuvw6das8jLwM5bsK+dvjV8Zkl&#10;8SabosZeNJmLN2VgOeKdVJxs3qY4OnOVXSNl3J9G1OIeL4YonDzL/rCOtfQGo3S3XhS2VEYyDqxr&#10;5k+Fb2Oo+JLudZkadpc7S2SPQfyr6xOnWknhiDdKFl25Cipw8ZNSXkdGZThCVO5U0GL+0dPVJoFu&#10;EX19qmlj0+ym4sTGy84zkVyOm+P7XwzemH7QpjdyoDHj6V293rtjqdvHKoTc3b8K64NSha+qPHq0&#10;pwndxfKypqesp9jZ1XYhHTOa/J7/AIKD+MJ5PiRFpavj/RQzKO2WP+Ffp34ivVtLG4YkhVBIAr8a&#10;P2s/FY8V/HHXJ0fzI7crbKc/3Rz+pNbYSHtMQm+iOXMGsNg5OOnM0v1PHJWJIHpUWcmrYVT71DMq&#10;oOK+nR8K3ch68ml3U0GkLUMaFLUjHmgnApMVJqhD1ooPWigRKlPB4qNfepAaoxHKc04U1TTqAHdK&#10;UHNMFSwJ5kgXsTzTA+hP2LPgDb/HL4nTPq9u1x4b0K3+33sCkj7S2cRQZ7BiCT/sow4zmuluZI7v&#10;WpZIoBbRSOXWBV2iMHPygdsdPwr6L/4JkaXZ6V4G1y5j2td6helZSOoWNQFU/TcT/wACrgv2ivhf&#10;P8Lvi9dRrAyaLrMsl7p8uPlBc7pIs+qsTgf3WX0NeVjYSlBTXQ+iyqcY1PZvqjP8MaLMWt7i1JWT&#10;dlWU96+ifBOs+Iv7LV7e2mvFVeNilifavG/hXdR/avsVxtV3+aMt2YV9K/ATX/7L8UXmg3YVW3eb&#10;AezofT6V8zO7lY+5jUcKbaV7dDI0H4iya1cSLcyCLymKm3c/MCPUVyHxQ8DwfEOVLtv3dzGN0Txn&#10;BBrpf2qPhDqD3X/CS+CrldL1uLMjxbMxXQHJV19fcc14Z8PP2lrzTb6PTvGnh/8As2/WTyTLG5ET&#10;jGd2W4XkEYJ64qPZz3i7s7KFWMo+0jHR+Wno+3zMC08F+MPh14oj1XTYbu7VZAXKktvGeQRX174L&#10;13xj4x8LbbuCXR1kUqs8oHmKMdQvr9ad4L+JXhDUoITc2OoIZxvieO1aZXHUYKBu1aetfHvwf4cg&#10;a0EN4JFJGw25VyQM4CnnOP510JSkuaTOed5S5KdO7+TXyFn8E6VH4YGjv5jnZuNyzEyl/wC/n1zX&#10;nfhT4lXXhbWZNA1mUzNEcQ3SnKyJng+x9q7LwR4n1L4tXjCx0u40TSx967vgPOK/7Kdvqx/CtTUf&#10;g5oGhXF/qOwswGd8p3Fjjkn6kZrlkpK0kjV1XQk6OI3etu3+XoeYfHT42QeHfBuoTRSfP5LbSD0O&#10;K/JHWL+XV9Xu72Vi0k8rSMTzyTmvrf8AbR+I0JmGh2cg3yE7wvZa+PGO0n3r6jLqbVP2j3Z8DnmI&#10;9pWVGO0fzY/dj2qGT56QydqVeM17B81Yh2EmlKcU9mxUbNmpuWkIRjpRRR3pFiGig0U0SPBp4qOn&#10;DpTZkSA06mKaeoJOBQA4DnHetKytSBn+Ko7SyIdCw5PateKLyx0pNgfR/wCxJ8eoPhB8RYbLWpvJ&#10;8PapIsc8rfdt5OiyH0XnDe2D/DX6vfFD4MaF8a/AkmkaioaOUCa0vYceZbygfJIh9Rn6EZB4Nfg6&#10;sZGHXrX6Z/8ABNv9rxdXhtfhV4wvB9sjXboV7O3+tUD/AI9mJ7gfc9R8vZQajZrlexcZNNNbo808&#10;YfDfXvhV4jk07VovLv7VgyzxgiOdP4ZE9jjp2OR2ruLXxgNOfQvE9qxEttKkdyo/ukgGvun4u/B7&#10;Sfip4de0vIxHdxgm1u1HzxMf5g8ZH9QK/Oz4jeE9W+HOoX3h/VIWgl52ddkw7Mp718xjcE6UuaPw&#10;/kfc5fmUa8eWfxfmfZepTx+LNEWZMO3l7tvf/OK+efFHgS2vr2X/AEWKX5ydrqMkdxWz+zX8WUvR&#10;a6XqMuZowIyW/iXoP8K9e1/wRavrTyxcRSfOox0rzHBvXqfQ4HFywVS8Ho9v8jxPw/4B8PWSb7ex&#10;vLSWMbsW0/l7W74x68/nXQr4D0rULyCTStKltWYhpri8kDu5wMnpz+Neq6d8OobmTf5u3H95etWz&#10;4VWxm2QyBm3YxXTafLselPOfe5ofF8yTwjpcPh/TVjt1AAHzN614N+1l8e7PwH4XuVFyFbBHDcsx&#10;HCgdyf0r3D4leK9K+FXgK/1rU7hbe1sYGnld/YdB6knAA9TX4vfHP4zan8Z/GFxql2TBYqzC1tM8&#10;RqT1P+0e9bUMNLETSfwrf/I+JxmPVG9V6ze3+ZxnivxNd+LtdutUv3Mk0zFsE8KOwFc7Nncassfy&#10;qGTGM19RFKOiPipSc25Sd2yv0IFOLU0nmkzTGkBNJ+NKTmkpFh+NHeig0CG0UUVSJH9cUo6U0dKk&#10;iQyNgUzIWJS7YUZJrVtLQR8nlv5Uy1hWMADqe9aFvHuIPpUtgWIoNqK57EVcdCoBIqBx5kZXtjFW&#10;7acTwLuxnGD9R1qQGo+MCrmnX9xpV9BeWcz21zA6yRTRMVdGByGBHIIIzkVTeLYcjkUAkA0wP2k/&#10;YY/a6tv2hvBg0PXZ0i8d6RAPtSnA+3QjAFwg9egcDoSDwGAHbftL/Cez+Ing+4DW6tewKXhlA+ZT&#10;7GvxR+GnxL1z4UeMtJ8T+Hb1rHV9OmEsUg5DDoyMO6sMqR3BNftz+z58etB/ab+GEHiDTAtveoBb&#10;6nppbL2k+OV90PVW7j3BA0VpK0i4ycXzReqPzSk1DVfhv4iLSh1lgk4lH3hg9D6ivs74XfG3SviB&#10;pFiGmSG8RQrIzYPvUnxx/ZlTxPezXVjEqyOckAda8H079lLxxomrCfRL37A4bcAwLJ+X+GK8ivl9&#10;3emfUYXNFblrH2raXlsIwUlDfSlnvLWKTzGlQBRlmY4xXzouh/Evwbbo3iBV+wgAfb7QM0YPowJJ&#10;X8ePetDSvDWr/EvXbLRG1O4aG4y84RtoWEEb2wPqAM9yK8xwqRmqbWp7EVTnB1Yy90+bv+CnPxM1&#10;u7sPDmh2zGHw5qEkk7uDzOYioUH/AGckn3IB7V+e7P2Nfqb/AMFVfhzCnwy0bVbaEIuk3SIdo+6j&#10;goR+ZWvytkOG9q+jhRVGKij4SvWdeo5v+kOY4zVeR8inSPUTGtDNIZgmg46U/jb70w9aRpawYooz&#10;7UfhQIKQ0v4UhoASiiirIuORSxwKvQIEGBVaIYq5FzikzMuQDNaEC4AqlBxir8JC4qQJsY4plrJ5&#10;c8kZ6H5x/WpA4aoJ2EM0UxzsBIYgdj/kUAaasHHNIyc4qrDcrjcpDoejA1cRwVLZpAQOPm+lev8A&#10;7Mv7Revfs5fEW18Q6UxubGTEOpaYz7Y7yDPKn0YdVbsfUEg+SAbhz1PNR42NnNUgP6GPhz458O/G&#10;XwRpnivw1drfaTfx71JwHjb+KN1/hdTwR/MYNdJHoUKtnyxn6V+Lv7FH7XWpfs3eN1hvXmvfBWqS&#10;KmqWAOTH2FxEOzr3H8QGD/CR+2Hh/W9N8VaHYazo95FqGl30K3FtdQNlJY2GQwNaqQ/QfHpkDwtE&#10;8SvGw2srLkEehFfNn7ZfjLUP2W/gVrHjX4e6LpUGrm8gt557qEusMcjFd6qDyQ2wBSdo3ZwcYP1E&#10;Bivl7/gpWYn/AGQfF0EmN089kiD1YXMbfyU0rJu7HzySaT0Z8i+Lv2pdL/bK/Zc8Y6Vf20Ol+PtL&#10;05rq60+M/u7kR4bzoMnO3KjK8lSRyQQa/MwnJrrfDHie8+Hni6z1ezJLQORJEThZYmBWSNvZlLKf&#10;rXM6vbpZ6pcRQktAHJiYj7yHlT+IwaUnckpScGmE0rnLdelNxWZslYXrSZoAoxQUFGaMUYoEFNpT&#10;SUxMKKKKohsnjNXIeKoocGrcTUmQaEJ5q7GRjBrPharcZzikBdTAHFOK7gRUUbVNuwaQFB7No3Lw&#10;N5bdx2P1FXLC5acNGylHX7w7fhSTOI4yx5/rVi0gMMIJ++/zNQBYJzTCKcKQjmgBIyUYEV9w/wDB&#10;P79th/gzq8HgfxheM/ga/l/c3Ehz/ZczH74/6ZMfvDsfmH8Wfh/AqWGUxvkGmnYadj+lKCaK5hjm&#10;hkWWKRQ6SIwKsp5BBHUEV8Lf8FdvGT6F8DfCmiwMRNquvLIyj+KOKCTcP++pIz+FeUf8E9/26V8L&#10;Gx+GfxB1DGiuwi0fV7l+LNj0glY/8sifusfuHg/L93d/4LL6ZqM3h34bapEu7SrO5u4nZe0sixlc&#10;/VY2/I1otRNH5ba5JFduAFZH9xWPeXAurSBGB86AGMn1XOR+XStTUYlmAl38dcVg3BxKSKzGtyu4&#10;+Y0lBPNGaRsFGKM0ZoDQKTvS5ozzQAhpKKKpEsRqKQnNFMyJlNWI2xVRTg1NG1AGhE/SrkL1mxNV&#10;yFqTA0oznipl9CKqRN71ajPSpAhvkkaNWiPzowYA96tWGorfxE42yLw6elAx+dZ13BJbT/abfiQf&#10;eXswoA2+5oJqvY3yX8IdDhujKeoNT45pAL39BS5ppNHWmBNFIUbINfdX7N/xnsv2mfhldfAT4kt/&#10;aN3Hbmbw3qM0u2VmhUlYC5zh1XdsYggruUg4WvhLG0Vd8O+Jr/wl4g0zW9KuDa6lp1zHdW8y9UkR&#10;gyn35FNOzGR/FvwFdfDPxjf6JcLN5cTnymniMbFc9CPUHIOCeledzEbulfrp+0D8HvD/AO2x+zbo&#10;vxL8L2cVp4sWyNyiQfxSr8s9q3rhlYKT6L2NfkjqdnLY3ckEyFJY2Ksp6giqaDqUiaM0UVBsGaM0&#10;CigAzSGloNADaCeKKaTmrM2wooooIHA5qRWxUI4NPBxQBbiercT4xWcjVYikpMDWik6Vbik6VlRy&#10;Vbil6VIGkGyBSMM9agSXpUwORQBnzxSWc32m26/xp2YVq2d7HeQq6HI7g9QagYfjVKS3ktJjcWvX&#10;+NOzUAbZXuKVeeoqtZXsd7HuQ4YfeQ9RVpWFADZmwtVicVNcNkVWLgDmkB97f8EwfjiNK1HxH8Md&#10;TlZ7bUUOqaWh5xOi4njH+9GFb28pvWvkP9rm00SD46eLG0KVGs3vpWMaKR5T7jvXkdjnpWN8MfiL&#10;e/Cn4k+G/Funk/adIvY7nYDjzEB+eM+zIWU+zGu//b6k0Gb9pDxBN4deN7O6itrp/KGF8yWFHY/j&#10;uDf8CrTeIz5s6UVMYeKYy7ag1TQzPvRRzRQMKQ0ZpCaYmxGNJRRVGIUUUUAFKDSUUASKalRvzqAH&#10;NOU0AXo5atRScdazEerEcuKQGtHLmrMcuRWTHN71ajmxSAvhsilBFV0kzxTvMpANmtWEnnwN5cw/&#10;JvY1bs78XOVdfLmX7yH+dQrLUc8Kz4YHZIv3XHamBemcEGqjyYHWoI77eGjkwsq9R6+4qKSfAJpA&#10;R3swAqz4w8SHxdr7akYzGzW9vCQTnJjhSMn8dmfxrFmkNzNtB4HWrCKqLgUwGKjbelQyR7s9jVhu&#10;D1qNzQBSZSnWgDNSy81D936UWL5hp4pp5pzkZ4PFNqiWFFFFAgooooAKKKKACnA5ptFAEgNSB8Go&#10;RyKcDxQBajlqxHN71ngkGpkY0AaSTVMJvU1moxqVXNTYC+JQDSmfjrVLeTSbzQA28YkiVfvL+oqO&#10;a53Q5HeldjzVB2IyvYGmgJoTt/rVjzOKrR0/NICVpM1Ez5ppNRmqAVmqJjTieKZQAjUlHWigAooo&#10;oAKKKKAP/9k="/>
  <p:tag name="ISPRING_PRESENTERDATA_0" val="RXZhbiBHcmlmZmlu|TWFuYWdlciBvZiBUcmFpbmluZw==|ZWdyaWZmaW5Ab3Jhbmdlc29kYS5jb20=|aHR0cDovL3d3dy5vcmFuZ2Vzb2RhLmNvbQ==|ezVCMTFGMTIwLTEzMDYtNEVGRS05OTg1LUM4OTY4QkM5NDIyN30=||SVNQUklOR19QUkVTRU5URVJfUEhPVE9fMA==|MA==||"/>
  <p:tag name="ISPRING_SCORM_RATE_QUIZZES" val="0"/>
  <p:tag name="ISPRING_SCORM_PASSING_SCORE" val="100.0000000000"/>
  <p:tag name="GENSWF_OUTPUT_FILE_NAME" val="Blend Product Webinar"/>
</p:tagLst>
</file>

<file path=ppt/tags/tag10.xml><?xml version="1.0" encoding="utf-8"?>
<p:tagLst xmlns:a="http://schemas.openxmlformats.org/drawingml/2006/main" xmlns:r="http://schemas.openxmlformats.org/officeDocument/2006/relationships" xmlns:p="http://schemas.openxmlformats.org/presentationml/2006/main">
  <p:tag name="ISPRING_AUDIO_BITRATE" val="0"/>
  <p:tag name="TIMING" val="|12.4"/>
  <p:tag name="ISPRING_CUSTOM_TIMING_USED" val="1"/>
  <p:tag name="GENSWF_SLIDE_TITLE" val="Popularity – Link Building"/>
  <p:tag name="GENSWF_ADVANCE_TIME" val="66.15"/>
  <p:tag name="ISPRING_SLIDE_INDENT_LEVEL" val="0"/>
  <p:tag name="ISPRING_RESOURCE_AUDIO" val="Mon Feb 13 07-30-38 2012.wav"/>
  <p:tag name="ISPRING_AUDIO_FULL_PATH" val="C:\Users\egriffin\Desktop\Product Presentation Final\audio\Mon Feb 13 07-30-38 2012.wav"/>
  <p:tag name="ISPRING_AUDIO_RELATIVE_PATH" val="Product Presentation Final\audio\Mon Feb 13 07-30-38 2012.wav"/>
</p:tagLst>
</file>

<file path=ppt/tags/tag11.xml><?xml version="1.0" encoding="utf-8"?>
<p:tagLst xmlns:a="http://schemas.openxmlformats.org/drawingml/2006/main" xmlns:r="http://schemas.openxmlformats.org/officeDocument/2006/relationships" xmlns:p="http://schemas.openxmlformats.org/presentationml/2006/main">
  <p:tag name="ISPRING_AUDIO_BITRATE" val="0"/>
  <p:tag name="GENSWF_SLIDE_TITLE" val="SEO Summary"/>
  <p:tag name="GENSWF_ADVANCE_TIME" val="53.42"/>
  <p:tag name="ISPRING_SLIDE_INDENT_LEVEL" val="0"/>
  <p:tag name="ISPRING_CUSTOM_TIMING_USED" val="0"/>
  <p:tag name="ISPRING_RESOURCE_AUDIO" val="Mon Feb 13 07-32-39 2012.wav"/>
  <p:tag name="ISPRING_AUDIO_FULL_PATH" val="C:\Users\egriffin\Desktop\Product Presentation Final\audio\Mon Feb 13 07-32-39 2012.wav"/>
  <p:tag name="ISPRING_AUDIO_RELATIVE_PATH" val="Product Presentation Final\audio\Mon Feb 13 07-32-39 2012.wav"/>
</p:tagLst>
</file>

<file path=ppt/tags/tag12.xml><?xml version="1.0" encoding="utf-8"?>
<p:tagLst xmlns:a="http://schemas.openxmlformats.org/drawingml/2006/main" xmlns:r="http://schemas.openxmlformats.org/officeDocument/2006/relationships" xmlns:p="http://schemas.openxmlformats.org/presentationml/2006/main">
  <p:tag name="ISPRING_AUDIO_BITRATE" val="0"/>
  <p:tag name="TIMING" val="|33.4|24.8"/>
  <p:tag name="ISPRING_CUSTOM_TIMING_USED" val="1"/>
  <p:tag name="GENSWF_SLIDE_TITLE" val="Maps Optimization"/>
  <p:tag name="GENSWF_ADVANCE_TIME" val="105.25"/>
  <p:tag name="ISPRING_SLIDE_INDENT_LEVEL" val="0"/>
  <p:tag name="ISPRING_RESOURCE_AUDIO" val="Mon Feb 13 07-33-32 2012.wav"/>
  <p:tag name="ISPRING_AUDIO_FULL_PATH" val="C:\Users\egriffin\Desktop\Product Presentation Final\audio\Mon Feb 13 07-33-32 2012.wav"/>
  <p:tag name="ISPRING_AUDIO_RELATIVE_PATH" val="Product Presentation Final\audio\Mon Feb 13 07-33-32 2012.wav"/>
  <p:tag name="ISPRING_PRESENTER_ID" val="{5B11F120-1306-4EFE-9985-C8968BC94227}"/>
</p:tagLst>
</file>

<file path=ppt/tags/tag13.xml><?xml version="1.0" encoding="utf-8"?>
<p:tagLst xmlns:a="http://schemas.openxmlformats.org/drawingml/2006/main" xmlns:r="http://schemas.openxmlformats.org/officeDocument/2006/relationships" xmlns:p="http://schemas.openxmlformats.org/presentationml/2006/main">
  <p:tag name="ISPRING_AUDIO_BITRATE" val="0"/>
  <p:tag name="GENSWF_SLIDE_TITLE" val="Optimized Places Listing"/>
  <p:tag name="GENSWF_ADVANCE_TIME" val="43.66"/>
  <p:tag name="ISPRING_SLIDE_INDENT_LEVEL" val="0"/>
  <p:tag name="ISPRING_CUSTOM_TIMING_USED" val="0"/>
  <p:tag name="ISPRING_RESOURCE_AUDIO" val="Mon Feb 13 07-35-18 2012.wav"/>
  <p:tag name="ISPRING_AUDIO_FULL_PATH" val="C:\Users\egriffin\Desktop\Product Presentation Final\audio\Mon Feb 13 07-35-18 2012.wav"/>
  <p:tag name="ISPRING_AUDIO_RELATIVE_PATH" val="Product Presentation Final\audio\Mon Feb 13 07-35-18 2012.wav"/>
</p:tagLst>
</file>

<file path=ppt/tags/tag14.xml><?xml version="1.0" encoding="utf-8"?>
<p:tagLst xmlns:a="http://schemas.openxmlformats.org/drawingml/2006/main" xmlns:r="http://schemas.openxmlformats.org/officeDocument/2006/relationships" xmlns:p="http://schemas.openxmlformats.org/presentationml/2006/main">
  <p:tag name="ISPRING_AUDIO_BITRATE" val="0"/>
  <p:tag name="TIMING" val="|11.8"/>
  <p:tag name="ISPRING_CUSTOM_TIMING_USED" val="1"/>
  <p:tag name="GENSWF_ADVANCE_TIME" val="34.18"/>
  <p:tag name="ISPRING_SLIDE_INDENT_LEVEL" val="0"/>
  <p:tag name="ISPRING_RESOURCE_AUDIO" val="Mon Feb 13 07-36-01 2012.wav"/>
  <p:tag name="ISPRING_AUDIO_FULL_PATH" val="C:\Users\egriffin\Desktop\Product Presentation Final\audio\Mon Feb 13 07-36-01 2012.wav"/>
  <p:tag name="ISPRING_AUDIO_RELATIVE_PATH" val="Product Presentation Final\audio\Mon Feb 13 07-36-01 2012.wav"/>
  <p:tag name="GENSWF_SLIDE_TITLE" val="Web Citations"/>
  <p:tag name="ISPRING_PRESENTER_ID" val="{5B11F120-1306-4EFE-9985-C8968BC94227}"/>
</p:tagLst>
</file>

<file path=ppt/tags/tag15.xml><?xml version="1.0" encoding="utf-8"?>
<p:tagLst xmlns:a="http://schemas.openxmlformats.org/drawingml/2006/main" xmlns:r="http://schemas.openxmlformats.org/officeDocument/2006/relationships" xmlns:p="http://schemas.openxmlformats.org/presentationml/2006/main">
  <p:tag name="ISPRING_AUDIO_BITRATE" val="0"/>
  <p:tag name="GENSWF_SLIDE_TITLE" val="Maps Optimization Summary"/>
  <p:tag name="GENSWF_ADVANCE_TIME" val="84.57"/>
  <p:tag name="ISPRING_SLIDE_INDENT_LEVEL" val="0"/>
  <p:tag name="ISPRING_CUSTOM_TIMING_USED" val="0"/>
  <p:tag name="ISPRING_RESOURCE_AUDIO" val="Mon Feb 13 07-36-36 2012.wav"/>
  <p:tag name="ISPRING_AUDIO_FULL_PATH" val="C:\Users\egriffin\Desktop\Product Presentation Final\audio\Mon Feb 13 07-36-36 2012.wav"/>
  <p:tag name="ISPRING_AUDIO_RELATIVE_PATH" val="Product Presentation Final\audio\Mon Feb 13 07-36-36 2012.wav"/>
</p:tagLst>
</file>

<file path=ppt/tags/tag16.xml><?xml version="1.0" encoding="utf-8"?>
<p:tagLst xmlns:a="http://schemas.openxmlformats.org/drawingml/2006/main" xmlns:r="http://schemas.openxmlformats.org/officeDocument/2006/relationships" xmlns:p="http://schemas.openxmlformats.org/presentationml/2006/main">
  <p:tag name="ISPRING_AUDIO_BITRATE" val="0"/>
  <p:tag name="TIMING" val="|28.7|46.6"/>
  <p:tag name="ISPRING_CUSTOM_TIMING_USED" val="1"/>
  <p:tag name="GENSWF_SLIDE_TITLE" val="PPC"/>
  <p:tag name="GENSWF_ADVANCE_TIME" val="94.08"/>
  <p:tag name="ISPRING_SLIDE_INDENT_LEVEL" val="0"/>
  <p:tag name="ISPRING_RESOURCE_AUDIO" val="Mon Feb 13 07-40-07 2012.wav"/>
  <p:tag name="ISPRING_AUDIO_FULL_PATH" val="C:\Users\egriffin\Desktop\Product Presentation Final\audio\Mon Feb 13 07-40-07 2012.wav"/>
  <p:tag name="ISPRING_AUDIO_RELATIVE_PATH" val="Product Presentation Final\audio\Mon Feb 13 07-40-07 2012.wav"/>
</p:tagLst>
</file>

<file path=ppt/tags/tag17.xml><?xml version="1.0" encoding="utf-8"?>
<p:tagLst xmlns:a="http://schemas.openxmlformats.org/drawingml/2006/main" xmlns:r="http://schemas.openxmlformats.org/officeDocument/2006/relationships" xmlns:p="http://schemas.openxmlformats.org/presentationml/2006/main">
  <p:tag name="ISPRING_AUDIO_BITRATE" val="0"/>
  <p:tag name="GENSWF_SLIDE_TITLE" val="Keyword Research"/>
  <p:tag name="GENSWF_ADVANCE_TIME" val="15.94"/>
  <p:tag name="ISPRING_SLIDE_INDENT_LEVEL" val="0"/>
  <p:tag name="ISPRING_CUSTOM_TIMING_USED" val="0"/>
  <p:tag name="ISPRING_RESOURCE_AUDIO" val="Mon Feb 13 07-41-41 2012.wav"/>
  <p:tag name="ISPRING_AUDIO_FULL_PATH" val="C:\Users\egriffin\Desktop\Product Presentation Final\audio\Mon Feb 13 07-41-41 2012.wav"/>
  <p:tag name="ISPRING_AUDIO_RELATIVE_PATH" val="Product Presentation Final\audio\Mon Feb 13 07-41-41 2012.wav"/>
</p:tagLst>
</file>

<file path=ppt/tags/tag18.xml><?xml version="1.0" encoding="utf-8"?>
<p:tagLst xmlns:a="http://schemas.openxmlformats.org/drawingml/2006/main" xmlns:r="http://schemas.openxmlformats.org/officeDocument/2006/relationships" xmlns:p="http://schemas.openxmlformats.org/presentationml/2006/main">
  <p:tag name="ISPRING_AUDIO_BITRATE" val="0"/>
  <p:tag name="GENSWF_SLIDE_TITLE" val="PPC Ad Copy"/>
  <p:tag name="GENSWF_ADVANCE_TIME" val="28.86"/>
  <p:tag name="ISPRING_SLIDE_INDENT_LEVEL" val="0"/>
  <p:tag name="ISPRING_CUSTOM_TIMING_USED" val="0"/>
  <p:tag name="ISPRING_RESOURCE_AUDIO" val="Mon Feb 13 07-41-57 2012.wav"/>
  <p:tag name="ISPRING_AUDIO_FULL_PATH" val="C:\Users\egriffin\Desktop\Product Presentation Final\audio\Mon Feb 13 07-41-57 2012.wav"/>
  <p:tag name="ISPRING_AUDIO_RELATIVE_PATH" val="Product Presentation Final\audio\Mon Feb 13 07-41-57 2012.wav"/>
</p:tagLst>
</file>

<file path=ppt/tags/tag19.xml><?xml version="1.0" encoding="utf-8"?>
<p:tagLst xmlns:a="http://schemas.openxmlformats.org/drawingml/2006/main" xmlns:r="http://schemas.openxmlformats.org/officeDocument/2006/relationships" xmlns:p="http://schemas.openxmlformats.org/presentationml/2006/main">
  <p:tag name="ISPRING_AUDIO_BITRATE" val="0"/>
  <p:tag name="GENSWF_SLIDE_TITLE" val="Refining the PPC Campaign"/>
  <p:tag name="GENSWF_ADVANCE_TIME" val="40.92"/>
  <p:tag name="ISPRING_SLIDE_INDENT_LEVEL" val="0"/>
  <p:tag name="ISPRING_CUSTOM_TIMING_USED" val="0"/>
  <p:tag name="ISPRING_RESOURCE_AUDIO" val="Mon Feb 13 07-42-26 2012.wav"/>
  <p:tag name="ISPRING_AUDIO_FULL_PATH" val="C:\Users\egriffin\Desktop\Product Presentation Final\audio\Mon Feb 13 07-42-26 2012.wav"/>
  <p:tag name="ISPRING_AUDIO_RELATIVE_PATH" val="Product Presentation Final\audio\Mon Feb 13 07-42-26 2012.wav"/>
</p:tagLst>
</file>

<file path=ppt/tags/tag2.xml><?xml version="1.0" encoding="utf-8"?>
<p:tagLst xmlns:a="http://schemas.openxmlformats.org/drawingml/2006/main" xmlns:r="http://schemas.openxmlformats.org/officeDocument/2006/relationships" xmlns:p="http://schemas.openxmlformats.org/presentationml/2006/main">
  <p:tag name="ISPRING_AUDIO_BITRATE" val="0"/>
  <p:tag name="GENSWF_SLIDE_TITLE" val="OrangeSoda"/>
  <p:tag name="ISPRING_SLIDE_INDENT_LEVEL" val="0"/>
  <p:tag name="ISPRING_CUSTOM_TIMING_USED" val="0"/>
  <p:tag name="GENSWF_ADVANCE_TIME" val="91.59"/>
  <p:tag name="ISPRING_RESOURCE_AUDIO" val="Fri Feb 10 07-22-34 2012.wav"/>
  <p:tag name="ISPRING_AUDIO_FULL_PATH" val="C:\Users\egriffin\Desktop\Product Presentation Final\audio\Fri Feb 10 07-22-34 2012.wav"/>
  <p:tag name="ISPRING_AUDIO_RELATIVE_PATH" val="Product Presentation Final\audio\Fri Feb 10 07-22-34 2012.wav"/>
  <p:tag name="ISPRING_PRESENTER_ID" val="{5B11F120-1306-4EFE-9985-C8968BC94227}"/>
</p:tagLst>
</file>

<file path=ppt/tags/tag20.xml><?xml version="1.0" encoding="utf-8"?>
<p:tagLst xmlns:a="http://schemas.openxmlformats.org/drawingml/2006/main" xmlns:r="http://schemas.openxmlformats.org/officeDocument/2006/relationships" xmlns:p="http://schemas.openxmlformats.org/presentationml/2006/main">
  <p:tag name="ISPRING_AUDIO_BITRATE" val="0"/>
  <p:tag name="GENSWF_SLIDE_TITLE" val="PPC Analogy"/>
  <p:tag name="GENSWF_ADVANCE_TIME" val="27.32"/>
  <p:tag name="ISPRING_SLIDE_INDENT_LEVEL" val="0"/>
  <p:tag name="ISPRING_CUSTOM_TIMING_USED" val="0"/>
  <p:tag name="ISPRING_RESOURCE_AUDIO" val="Mon Feb 13 07-43-28 2012.wav"/>
  <p:tag name="ISPRING_AUDIO_FULL_PATH" val="C:\Users\egriffin\Desktop\Product Presentation Final\audio\Mon Feb 13 07-43-28 2012.wav"/>
  <p:tag name="ISPRING_AUDIO_RELATIVE_PATH" val="Product Presentation Final\audio\Mon Feb 13 07-43-28 2012.wav"/>
</p:tagLst>
</file>

<file path=ppt/tags/tag21.xml><?xml version="1.0" encoding="utf-8"?>
<p:tagLst xmlns:a="http://schemas.openxmlformats.org/drawingml/2006/main" xmlns:r="http://schemas.openxmlformats.org/officeDocument/2006/relationships" xmlns:p="http://schemas.openxmlformats.org/presentationml/2006/main">
  <p:tag name="ISPRING_AUDIO_BITRATE" val="0"/>
  <p:tag name="GENSWF_SLIDE_TITLE" val="Maps Optimization Summary"/>
  <p:tag name="GENSWF_ADVANCE_TIME" val="84.57"/>
  <p:tag name="ISPRING_SLIDE_INDENT_LEVEL" val="0"/>
  <p:tag name="ISPRING_CUSTOM_TIMING_USED" val="0"/>
  <p:tag name="ISPRING_RESOURCE_AUDIO" val="Mon Feb 13 07-36-36 2012.wav"/>
  <p:tag name="ISPRING_AUDIO_FULL_PATH" val="C:\Users\egriffin\Desktop\Product Presentation Final\audio\Mon Feb 13 07-36-36 2012.wav"/>
  <p:tag name="ISPRING_AUDIO_RELATIVE_PATH" val="Product Presentation Final\audio\Mon Feb 13 07-36-36 2012.wav"/>
</p:tagLst>
</file>

<file path=ppt/tags/tag22.xml><?xml version="1.0" encoding="utf-8"?>
<p:tagLst xmlns:a="http://schemas.openxmlformats.org/drawingml/2006/main" xmlns:r="http://schemas.openxmlformats.org/officeDocument/2006/relationships" xmlns:p="http://schemas.openxmlformats.org/presentationml/2006/main">
  <p:tag name="ISPRING_AUDIO_BITRATE" val="0"/>
  <p:tag name="GENSWF_SLIDE_TITLE" val="Push Reports"/>
  <p:tag name="GENSWF_ADVANCE_TIME" val="52.93"/>
  <p:tag name="ISPRING_SLIDE_INDENT_LEVEL" val="0"/>
  <p:tag name="ISPRING_CUSTOM_TIMING_USED" val="0"/>
  <p:tag name="ISPRING_RESOURCE_AUDIO" val="Mon Feb 13 07-56-52 2012.wav"/>
  <p:tag name="ISPRING_AUDIO_FULL_PATH" val="C:\Users\egriffin\Desktop\Product Presentation Final\audio\Mon Feb 13 07-56-52 2012.wav"/>
  <p:tag name="ISPRING_AUDIO_RELATIVE_PATH" val="Product Presentation Final\audio\Mon Feb 13 07-56-52 2012.wav"/>
</p:tagLst>
</file>

<file path=ppt/tags/tag3.xml><?xml version="1.0" encoding="utf-8"?>
<p:tagLst xmlns:a="http://schemas.openxmlformats.org/drawingml/2006/main" xmlns:r="http://schemas.openxmlformats.org/officeDocument/2006/relationships" xmlns:p="http://schemas.openxmlformats.org/presentationml/2006/main">
  <p:tag name="ISPRING_AUDIO_BITRATE" val="0"/>
  <p:tag name="GENSWF_SLIDE_TITLE" val="What Makes OrangeSoda Different"/>
  <p:tag name="GENSWF_ADVANCE_TIME" val="54.65"/>
  <p:tag name="ISPRING_SLIDE_INDENT_LEVEL" val="0"/>
  <p:tag name="ISPRING_CUSTOM_TIMING_USED" val="0"/>
  <p:tag name="ISPRING_RESOURCE_AUDIO" val="Mon Feb 13 07-49-58 2012.wav"/>
  <p:tag name="ISPRING_AUDIO_FULL_PATH" val="C:\Users\egriffin\Desktop\Product Presentation Final\audio\Mon Feb 13 07-49-58 2012.wav"/>
  <p:tag name="ISPRING_AUDIO_RELATIVE_PATH" val="Product Presentation Final\audio\Mon Feb 13 07-49-58 2012.wav"/>
</p:tagLst>
</file>

<file path=ppt/tags/tag4.xml><?xml version="1.0" encoding="utf-8"?>
<p:tagLst xmlns:a="http://schemas.openxmlformats.org/drawingml/2006/main" xmlns:r="http://schemas.openxmlformats.org/officeDocument/2006/relationships" xmlns:p="http://schemas.openxmlformats.org/presentationml/2006/main">
  <p:tag name="ISPRING_AUDIO_BITRATE" val="0"/>
  <p:tag name="GENSWF_SLIDE_TITLE" val="Need for Local Online Marketing"/>
  <p:tag name="GENSWF_ADVANCE_TIME" val="163.05"/>
  <p:tag name="ISPRING_SLIDE_INDENT_LEVEL" val="0"/>
  <p:tag name="ISPRING_CUSTOM_TIMING_USED" val="0"/>
  <p:tag name="ISPRING_RESOURCE_AUDIO" val="Fri Feb 10 07-37-37 2012.wav"/>
  <p:tag name="ISPRING_AUDIO_FULL_PATH" val="C:\Users\egriffin\Desktop\Product Presentation Final\audio\Fri Feb 10 07-37-37 2012.wav"/>
  <p:tag name="ISPRING_AUDIO_RELATIVE_PATH" val="Product Presentation Final\audio\Fri Feb 10 07-37-37 2012.wav"/>
</p:tagLst>
</file>

<file path=ppt/tags/tag5.xml><?xml version="1.0" encoding="utf-8"?>
<p:tagLst xmlns:a="http://schemas.openxmlformats.org/drawingml/2006/main" xmlns:r="http://schemas.openxmlformats.org/officeDocument/2006/relationships" xmlns:p="http://schemas.openxmlformats.org/presentationml/2006/main">
  <p:tag name="ISPRING_AUDIO_BITRATE" val="0"/>
  <p:tag name="GENSWF_SLIDE_TITLE" val="Search Engine Market Share"/>
  <p:tag name="GENSWF_ADVANCE_TIME" val="40.56"/>
  <p:tag name="ISPRING_SLIDE_INDENT_LEVEL" val="0"/>
  <p:tag name="ISPRING_CUSTOM_TIMING_USED" val="0"/>
  <p:tag name="ISPRING_RESOURCE_AUDIO" val="Fri Feb 10 07-30-53 2012.wav"/>
  <p:tag name="ISPRING_AUDIO_FULL_PATH" val="C:\Users\egriffin\Desktop\Product Presentation Final\audio\Fri Feb 10 07-30-53 2012.wav"/>
  <p:tag name="ISPRING_AUDIO_RELATIVE_PATH" val="Product Presentation Final\audio\Fri Feb 10 07-30-53 2012.wav"/>
</p:tagLst>
</file>

<file path=ppt/tags/tag6.xml><?xml version="1.0" encoding="utf-8"?>
<p:tagLst xmlns:a="http://schemas.openxmlformats.org/drawingml/2006/main" xmlns:r="http://schemas.openxmlformats.org/officeDocument/2006/relationships" xmlns:p="http://schemas.openxmlformats.org/presentationml/2006/main">
  <p:tag name="ISPRING_AUDIO_BITRATE" val="0"/>
  <p:tag name="TIMING" val="|65.7|24.2|9.8"/>
  <p:tag name="ISPRING_CUSTOM_TIMING_USED" val="1"/>
  <p:tag name="GENSWF_SLIDE_TITLE" val="Market Reach"/>
  <p:tag name="GENSWF_ADVANCE_TIME" val="169.87"/>
  <p:tag name="ISPRING_SLIDE_INDENT_LEVEL" val="0"/>
  <p:tag name="ISPRING_RESOURCE_AUDIO" val="Fri Feb 10 07-40-56 2012.wav"/>
  <p:tag name="ISPRING_AUDIO_FULL_PATH" val="C:\Users\egriffin\Desktop\Product Presentation Final\audio\Fri Feb 10 07-40-56 2012.wav"/>
  <p:tag name="ISPRING_AUDIO_RELATIVE_PATH" val="Product Presentation Final\audio\Fri Feb 10 07-40-56 2012.wav"/>
</p:tagLst>
</file>

<file path=ppt/tags/tag7.xml><?xml version="1.0" encoding="utf-8"?>
<p:tagLst xmlns:a="http://schemas.openxmlformats.org/drawingml/2006/main" xmlns:r="http://schemas.openxmlformats.org/officeDocument/2006/relationships" xmlns:p="http://schemas.openxmlformats.org/presentationml/2006/main">
  <p:tag name="ISPRING_AUDIO_BITRATE" val="0"/>
  <p:tag name="TIMING" val="|124.3"/>
  <p:tag name="ISPRING_CUSTOM_TIMING_USED" val="1"/>
  <p:tag name="GENSWF_SLIDE_TITLE" val="Historic Search Marketing"/>
  <p:tag name="GENSWF_ADVANCE_TIME" val="152.85"/>
  <p:tag name="ISPRING_SLIDE_INDENT_LEVEL" val="0"/>
  <p:tag name="ISPRING_RESOURCE_AUDIO" val="Fri Feb 10 07-44-10 2012.wav"/>
  <p:tag name="ISPRING_AUDIO_FULL_PATH" val="C:\Users\egriffin\Desktop\Product Presentation Final\audio\Fri Feb 10 07-44-10 2012.wav"/>
  <p:tag name="ISPRING_AUDIO_RELATIVE_PATH" val="Product Presentation Final\audio\Fri Feb 10 07-44-10 2012.wav"/>
</p:tagLst>
</file>

<file path=ppt/tags/tag8.xml><?xml version="1.0" encoding="utf-8"?>
<p:tagLst xmlns:a="http://schemas.openxmlformats.org/drawingml/2006/main" xmlns:r="http://schemas.openxmlformats.org/officeDocument/2006/relationships" xmlns:p="http://schemas.openxmlformats.org/presentationml/2006/main">
  <p:tag name="ISPRING_AUDIO_BITRATE" val="0"/>
  <p:tag name="TIMING" val="|37.5"/>
  <p:tag name="ISPRING_CUSTOM_TIMING_USED" val="1"/>
  <p:tag name="GENSWF_SLIDE_TITLE" val="Blended Search Marketing Packages"/>
  <p:tag name="GENSWF_ADVANCE_TIME" val="66.00"/>
  <p:tag name="ISPRING_SLIDE_INDENT_LEVEL" val="0"/>
  <p:tag name="ISPRING_RESOURCE_AUDIO" val="Fri Feb 10 07-50-28 2012.wav"/>
  <p:tag name="ISPRING_AUDIO_FULL_PATH" val="C:\Users\egriffin\Desktop\Product Presentation Final\audio\Fri Feb 10 07-50-28 2012.wav"/>
  <p:tag name="ISPRING_AUDIO_RELATIVE_PATH" val="Product Presentation Final\audio\Fri Feb 10 07-50-28 2012.wav"/>
</p:tagLst>
</file>

<file path=ppt/tags/tag9.xml><?xml version="1.0" encoding="utf-8"?>
<p:tagLst xmlns:a="http://schemas.openxmlformats.org/drawingml/2006/main" xmlns:r="http://schemas.openxmlformats.org/officeDocument/2006/relationships" xmlns:p="http://schemas.openxmlformats.org/presentationml/2006/main">
  <p:tag name="ISPRING_AUDIO_BITRATE" val="0"/>
  <p:tag name="TIMING" val="|6.4|10.2"/>
  <p:tag name="ISPRING_CUSTOM_TIMING_USED" val="1"/>
  <p:tag name="GENSWF_SLIDE_TITLE" val="Relevance – Coding"/>
  <p:tag name="GENSWF_ADVANCE_TIME" val="33.67"/>
  <p:tag name="ISPRING_SLIDE_INDENT_LEVEL" val="0"/>
  <p:tag name="ISPRING_RESOURCE_AUDIO" val="Mon Feb 13 07-28-33 2012.wav"/>
  <p:tag name="ISPRING_AUDIO_FULL_PATH" val="C:\Users\egriffin\Desktop\Product Presentation Final\audio\Mon Feb 13 07-28-33 2012.wav"/>
  <p:tag name="ISPRING_AUDIO_RELATIVE_PATH" val="Product Presentation Final\audio\Mon Feb 13 07-28-33 2012.wav"/>
</p:tagLst>
</file>

<file path=ppt/theme/theme1.xml><?xml version="1.0" encoding="utf-8"?>
<a:theme xmlns:a="http://schemas.openxmlformats.org/drawingml/2006/main" name="Office Theme">
  <a:themeElements>
    <a:clrScheme name="Training Slide">
      <a:dk1>
        <a:srgbClr val="37424A"/>
      </a:dk1>
      <a:lt1>
        <a:srgbClr val="FFFFFF"/>
      </a:lt1>
      <a:dk2>
        <a:srgbClr val="FFFFFF"/>
      </a:dk2>
      <a:lt2>
        <a:srgbClr val="FFFFFF"/>
      </a:lt2>
      <a:accent1>
        <a:srgbClr val="C1E2E5"/>
      </a:accent1>
      <a:accent2>
        <a:srgbClr val="7AB800"/>
      </a:accent2>
      <a:accent3>
        <a:srgbClr val="A5ACAF"/>
      </a:accent3>
      <a:accent4>
        <a:srgbClr val="EDEBC4"/>
      </a:accent4>
      <a:accent5>
        <a:srgbClr val="E37222"/>
      </a:accent5>
      <a:accent6>
        <a:srgbClr val="37424A"/>
      </a:accent6>
      <a:hlink>
        <a:srgbClr val="E37222"/>
      </a:hlink>
      <a:folHlink>
        <a:srgbClr val="7AB80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17037</TotalTime>
  <Words>1247</Words>
  <Application>Microsoft Office PowerPoint</Application>
  <PresentationFormat>On-screen Show (4:3)</PresentationFormat>
  <Paragraphs>284</Paragraphs>
  <Slides>34</Slides>
  <Notes>22</Notes>
  <HiddenSlides>0</HiddenSlides>
  <MMClips>0</MMClips>
  <ScaleCrop>false</ScaleCrop>
  <HeadingPairs>
    <vt:vector size="8" baseType="variant">
      <vt:variant>
        <vt:lpstr>Fonts Used</vt:lpstr>
      </vt:variant>
      <vt:variant>
        <vt:i4>3</vt:i4>
      </vt:variant>
      <vt:variant>
        <vt:lpstr>Design Template</vt:lpstr>
      </vt:variant>
      <vt:variant>
        <vt:i4>6</vt:i4>
      </vt:variant>
      <vt:variant>
        <vt:lpstr>Embedded OLE Servers</vt:lpstr>
      </vt:variant>
      <vt:variant>
        <vt:i4>1</vt:i4>
      </vt:variant>
      <vt:variant>
        <vt:lpstr>Slide Titles</vt:lpstr>
      </vt:variant>
      <vt:variant>
        <vt:i4>34</vt:i4>
      </vt:variant>
    </vt:vector>
  </HeadingPairs>
  <TitlesOfParts>
    <vt:vector size="44" baseType="lpstr">
      <vt:lpstr>Calibri</vt:lpstr>
      <vt:lpstr>Arial</vt:lpstr>
      <vt:lpstr>Cambria</vt:lpstr>
      <vt:lpstr>Office Theme</vt:lpstr>
      <vt:lpstr>Office Theme</vt:lpstr>
      <vt:lpstr>Office Theme</vt:lpstr>
      <vt:lpstr>Office Theme</vt:lpstr>
      <vt:lpstr>Office Theme</vt:lpstr>
      <vt:lpstr>Office Theme</vt:lpstr>
      <vt:lpstr>Microsoft Excel Chart</vt:lpstr>
      <vt:lpstr>Slide 1</vt:lpstr>
      <vt:lpstr>  OrangeSoda</vt:lpstr>
      <vt:lpstr>Slide 3</vt:lpstr>
      <vt:lpstr>Slide 4</vt:lpstr>
      <vt:lpstr>Slide 5</vt:lpstr>
      <vt:lpstr>  What Makes OrangeSoda Different</vt:lpstr>
      <vt:lpstr>Slide 7</vt:lpstr>
      <vt:lpstr>Slide 8</vt:lpstr>
      <vt:lpstr>Slide 9</vt:lpstr>
      <vt:lpstr>  Historic Search Marketing</vt:lpstr>
      <vt:lpstr>  Blended Search Marketing Packages</vt:lpstr>
      <vt:lpstr>Slide 12</vt:lpstr>
      <vt:lpstr>Slide 13</vt:lpstr>
      <vt:lpstr>Slide 14</vt:lpstr>
      <vt:lpstr>Slide 15</vt:lpstr>
      <vt:lpstr>Slide 16</vt:lpstr>
      <vt:lpstr>Slide 17</vt:lpstr>
      <vt:lpstr>Slide 18</vt:lpstr>
      <vt:lpstr>Slide 19</vt:lpstr>
      <vt:lpstr>Slide 20</vt:lpstr>
      <vt:lpstr>Slide 21</vt:lpstr>
      <vt:lpstr>  </vt:lpstr>
      <vt:lpstr>Slide 23</vt:lpstr>
      <vt:lpstr>Slide 24</vt:lpstr>
      <vt:lpstr>Slide 25</vt:lpstr>
      <vt:lpstr>Slide 26</vt:lpstr>
      <vt:lpstr>Slide 27</vt:lpstr>
      <vt:lpstr>Slide 28</vt:lpstr>
      <vt:lpstr>Slide 29</vt:lpstr>
      <vt:lpstr>Slide 30</vt:lpstr>
      <vt:lpstr>Slide 31</vt:lpstr>
      <vt:lpstr>Slide 32</vt:lpstr>
      <vt:lpstr>Slide 33</vt:lpstr>
      <vt:lpstr>Dedicated Customer Service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Blend Product Information</dc:title>
  <dc:creator>Evan James Griffin</dc:creator>
  <cp:lastModifiedBy>Christian</cp:lastModifiedBy>
  <cp:revision>951</cp:revision>
  <dcterms:created xsi:type="dcterms:W3CDTF">2011-04-28T20:03:34Z</dcterms:created>
  <dcterms:modified xsi:type="dcterms:W3CDTF">2013-08-08T03:36:52Z</dcterms:modified>
</cp:coreProperties>
</file>